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59" r:id="rId7"/>
    <p:sldId id="282" r:id="rId8"/>
    <p:sldId id="283" r:id="rId9"/>
    <p:sldId id="280" r:id="rId10"/>
    <p:sldId id="284" r:id="rId11"/>
    <p:sldId id="281"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DA"/>
    <a:srgbClr val="0066FF"/>
    <a:srgbClr val="2314EC"/>
    <a:srgbClr val="335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noProof="0" dirty="0" err="1"/>
              <a:t>Number</a:t>
            </a:r>
            <a:r>
              <a:rPr lang="tr-TR" noProof="0" dirty="0"/>
              <a:t> of </a:t>
            </a:r>
            <a:r>
              <a:rPr lang="tr-TR" noProof="0" dirty="0" err="1"/>
              <a:t>Students</a:t>
            </a:r>
            <a:r>
              <a:rPr lang="tr-TR" noProof="0" dirty="0"/>
              <a:t> </a:t>
            </a:r>
            <a:r>
              <a:rPr lang="tr-TR" noProof="0" dirty="0" err="1"/>
              <a:t>Enrolled</a:t>
            </a:r>
            <a:endParaRPr lang="tr-TR" noProof="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48</c:v>
                </c:pt>
                <c:pt idx="1">
                  <c:v>75</c:v>
                </c:pt>
                <c:pt idx="2">
                  <c:v>81</c:v>
                </c:pt>
                <c:pt idx="3">
                  <c:v>86</c:v>
                </c:pt>
                <c:pt idx="4">
                  <c:v>88</c:v>
                </c:pt>
              </c:numCache>
            </c:numRef>
          </c:val>
          <c:extLst>
            <c:ext xmlns:c16="http://schemas.microsoft.com/office/drawing/2014/chart" uri="{C3380CC4-5D6E-409C-BE32-E72D297353CC}">
              <c16:uniqueId val="{00000000-78BF-4612-A428-723B7F402DA2}"/>
            </c:ext>
          </c:extLst>
        </c:ser>
        <c:dLbls>
          <c:showLegendKey val="0"/>
          <c:showVal val="0"/>
          <c:showCatName val="0"/>
          <c:showSerName val="0"/>
          <c:showPercent val="0"/>
          <c:showBubbleSize val="0"/>
        </c:dLbls>
        <c:gapWidth val="219"/>
        <c:overlap val="-27"/>
        <c:axId val="645268144"/>
        <c:axId val="647306480"/>
      </c:barChart>
      <c:catAx>
        <c:axId val="64526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647306480"/>
        <c:crosses val="autoZero"/>
        <c:auto val="1"/>
        <c:lblAlgn val="ctr"/>
        <c:lblOffset val="100"/>
        <c:noMultiLvlLbl val="0"/>
      </c:catAx>
      <c:valAx>
        <c:axId val="64730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64526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57B99F6-259C-4E1E-818C-442CF6E194D6}" type="datetimeFigureOut">
              <a:rPr lang="tr-TR" smtClean="0"/>
              <a:t>12.04.2024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289684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7B99F6-259C-4E1E-818C-442CF6E194D6}" type="datetimeFigureOut">
              <a:rPr lang="tr-TR" smtClean="0"/>
              <a:t>12.04.2024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312950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7B99F6-259C-4E1E-818C-442CF6E194D6}" type="datetimeFigureOut">
              <a:rPr lang="tr-TR" smtClean="0"/>
              <a:t>12.04.2024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379822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7B99F6-259C-4E1E-818C-442CF6E194D6}" type="datetimeFigureOut">
              <a:rPr lang="tr-TR" smtClean="0"/>
              <a:t>12.04.2024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402143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57B99F6-259C-4E1E-818C-442CF6E194D6}" type="datetimeFigureOut">
              <a:rPr lang="tr-TR" smtClean="0"/>
              <a:t>12.04.2024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87646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57B99F6-259C-4E1E-818C-442CF6E194D6}" type="datetimeFigureOut">
              <a:rPr lang="tr-TR" smtClean="0"/>
              <a:t>12.04.2024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280042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57B99F6-259C-4E1E-818C-442CF6E194D6}" type="datetimeFigureOut">
              <a:rPr lang="tr-TR" smtClean="0"/>
              <a:t>12.04.2024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14979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57B99F6-259C-4E1E-818C-442CF6E194D6}" type="datetimeFigureOut">
              <a:rPr lang="tr-TR" smtClean="0"/>
              <a:t>12.04.2024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163654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57B99F6-259C-4E1E-818C-442CF6E194D6}" type="datetimeFigureOut">
              <a:rPr lang="tr-TR" smtClean="0"/>
              <a:t>12.04.2024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347268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57B99F6-259C-4E1E-818C-442CF6E194D6}" type="datetimeFigureOut">
              <a:rPr lang="tr-TR" smtClean="0"/>
              <a:t>12.04.2024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302167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57B99F6-259C-4E1E-818C-442CF6E194D6}" type="datetimeFigureOut">
              <a:rPr lang="tr-TR" smtClean="0"/>
              <a:t>12.04.2024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208735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B99F6-259C-4E1E-818C-442CF6E194D6}" type="datetimeFigureOut">
              <a:rPr lang="tr-TR" smtClean="0"/>
              <a:t>12.04.2024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5C458-06B1-4438-9A4F-DD3999221164}" type="slidenum">
              <a:rPr lang="tr-TR" smtClean="0"/>
              <a:t>‹#›</a:t>
            </a:fld>
            <a:endParaRPr lang="tr-TR"/>
          </a:p>
        </p:txBody>
      </p:sp>
    </p:spTree>
    <p:extLst>
      <p:ext uri="{BB962C8B-B14F-4D97-AF65-F5344CB8AC3E}">
        <p14:creationId xmlns:p14="http://schemas.microsoft.com/office/powerpoint/2010/main" val="304112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3" Type="http://schemas.openxmlformats.org/officeDocument/2006/relationships/image" Target="../media/image8.pn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image" Target="../media/image11.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pn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0"/>
            <a:ext cx="12193475" cy="6858000"/>
          </a:xfrm>
          <a:prstGeom prst="rect">
            <a:avLst/>
          </a:prstGeom>
        </p:spPr>
      </p:pic>
      <p:pic>
        <p:nvPicPr>
          <p:cNvPr id="10" name="Resim 9"/>
          <p:cNvPicPr>
            <a:picLocks noChangeAspect="1"/>
          </p:cNvPicPr>
          <p:nvPr/>
        </p:nvPicPr>
        <p:blipFill>
          <a:blip r:embed="rId3"/>
          <a:stretch>
            <a:fillRect/>
          </a:stretch>
        </p:blipFill>
        <p:spPr>
          <a:xfrm>
            <a:off x="0" y="415"/>
            <a:ext cx="12191999" cy="6857169"/>
          </a:xfrm>
          <a:prstGeom prst="rect">
            <a:avLst/>
          </a:prstGeom>
        </p:spPr>
      </p:pic>
      <p:sp>
        <p:nvSpPr>
          <p:cNvPr id="13" name="Metin kutusu 12"/>
          <p:cNvSpPr txBox="1"/>
          <p:nvPr/>
        </p:nvSpPr>
        <p:spPr>
          <a:xfrm>
            <a:off x="991402" y="2107934"/>
            <a:ext cx="7016817" cy="1077218"/>
          </a:xfrm>
          <a:prstGeom prst="rect">
            <a:avLst/>
          </a:prstGeom>
          <a:noFill/>
        </p:spPr>
        <p:txBody>
          <a:bodyPr wrap="square" rtlCol="0">
            <a:spAutoFit/>
          </a:bodyPr>
          <a:lstStyle/>
          <a:p>
            <a:r>
              <a:rPr lang="tr-TR" sz="3200" dirty="0">
                <a:solidFill>
                  <a:srgbClr val="FFFFFF"/>
                </a:solidFill>
              </a:rPr>
              <a:t>SOFTWARE ENGINEERING</a:t>
            </a:r>
          </a:p>
          <a:p>
            <a:r>
              <a:rPr lang="tr-TR" sz="3200" dirty="0">
                <a:solidFill>
                  <a:srgbClr val="FFFFFF"/>
                </a:solidFill>
              </a:rPr>
              <a:t>INTRODUCTION OF DEPARTMENT</a:t>
            </a:r>
            <a:endParaRPr lang="tr-TR" sz="2900" dirty="0">
              <a:solidFill>
                <a:schemeClr val="bg1"/>
              </a:solidFill>
              <a:latin typeface="Roboto" pitchFamily="2" charset="0"/>
              <a:ea typeface="Roboto" pitchFamily="2" charset="0"/>
            </a:endParaRPr>
          </a:p>
        </p:txBody>
      </p:sp>
      <p:pic>
        <p:nvPicPr>
          <p:cNvPr id="6" name="Resim 5">
            <a:extLst>
              <a:ext uri="{FF2B5EF4-FFF2-40B4-BE49-F238E27FC236}">
                <a16:creationId xmlns:a16="http://schemas.microsoft.com/office/drawing/2014/main" id="{DECB0134-F663-37B6-55B8-EF223D243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402" y="4914731"/>
            <a:ext cx="3725333" cy="1283985"/>
          </a:xfrm>
          <a:prstGeom prst="rect">
            <a:avLst/>
          </a:prstGeom>
        </p:spPr>
      </p:pic>
    </p:spTree>
    <p:extLst>
      <p:ext uri="{BB962C8B-B14F-4D97-AF65-F5344CB8AC3E}">
        <p14:creationId xmlns:p14="http://schemas.microsoft.com/office/powerpoint/2010/main" val="180569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21765" y="154001"/>
            <a:ext cx="8928168" cy="906017"/>
          </a:xfrm>
          <a:prstGeom prst="rect">
            <a:avLst/>
          </a:prstGeom>
        </p:spPr>
        <p:txBody>
          <a:bodyPr vert="horz" wrap="square" lIns="0" tIns="13335" rIns="0" bIns="0" rtlCol="0">
            <a:spAutoFit/>
          </a:bodyPr>
          <a:lstStyle/>
          <a:p>
            <a:pPr marR="5080">
              <a:lnSpc>
                <a:spcPct val="100000"/>
              </a:lnSpc>
              <a:spcBef>
                <a:spcPts val="105"/>
              </a:spcBef>
            </a:pPr>
            <a:r>
              <a:rPr lang="en-US" sz="2900" dirty="0">
                <a:solidFill>
                  <a:schemeClr val="accent1">
                    <a:lumMod val="50000"/>
                  </a:schemeClr>
                </a:solidFill>
                <a:latin typeface="Roboto" pitchFamily="2" charset="0"/>
                <a:ea typeface="Roboto" pitchFamily="2" charset="0"/>
                <a:cs typeface="+mn-cs"/>
              </a:rPr>
              <a:t>Technological and Physical Resource Analysis of the Department</a:t>
            </a:r>
            <a:endParaRPr sz="2900" dirty="0">
              <a:solidFill>
                <a:schemeClr val="accent1">
                  <a:lumMod val="50000"/>
                </a:schemeClr>
              </a:solidFill>
              <a:latin typeface="Roboto" pitchFamily="2" charset="0"/>
              <a:ea typeface="Roboto" pitchFamily="2" charset="0"/>
              <a:cs typeface="+mn-cs"/>
            </a:endParaRPr>
          </a:p>
        </p:txBody>
      </p:sp>
      <p:sp>
        <p:nvSpPr>
          <p:cNvPr id="5" name="object 5"/>
          <p:cNvSpPr txBox="1"/>
          <p:nvPr/>
        </p:nvSpPr>
        <p:spPr>
          <a:xfrm>
            <a:off x="761491" y="1266824"/>
            <a:ext cx="10299065" cy="4574201"/>
          </a:xfrm>
          <a:prstGeom prst="rect">
            <a:avLst/>
          </a:prstGeom>
        </p:spPr>
        <p:txBody>
          <a:bodyPr vert="horz" wrap="square" lIns="0" tIns="12700" rIns="0" bIns="0" rtlCol="0">
            <a:spAutoFit/>
          </a:bodyPr>
          <a:lstStyle/>
          <a:p>
            <a:pPr marL="12700" marR="5080">
              <a:lnSpc>
                <a:spcPct val="150000"/>
              </a:lnSpc>
              <a:spcBef>
                <a:spcPts val="100"/>
              </a:spcBef>
              <a:tabLst>
                <a:tab pos="943610" algn="l"/>
                <a:tab pos="2397760" algn="l"/>
                <a:tab pos="3345815" algn="l"/>
                <a:tab pos="4699000" algn="l"/>
                <a:tab pos="5151755" algn="l"/>
                <a:tab pos="5793740" algn="l"/>
                <a:tab pos="6944359" algn="l"/>
                <a:tab pos="8334375" algn="l"/>
                <a:tab pos="10009505" algn="l"/>
              </a:tabLst>
            </a:pPr>
            <a:r>
              <a:rPr lang="en-US" sz="1800" dirty="0">
                <a:latin typeface="Arial MT"/>
                <a:cs typeface="Arial MT"/>
              </a:rPr>
              <a:t>There is a computer laboratory within the Software Engineering department. There are 30 desktop computers in this laboratory.</a:t>
            </a:r>
          </a:p>
          <a:p>
            <a:pPr marL="12700" marR="5080">
              <a:lnSpc>
                <a:spcPct val="150000"/>
              </a:lnSpc>
              <a:spcBef>
                <a:spcPts val="100"/>
              </a:spcBef>
              <a:tabLst>
                <a:tab pos="943610" algn="l"/>
                <a:tab pos="2397760" algn="l"/>
                <a:tab pos="3345815" algn="l"/>
                <a:tab pos="4699000" algn="l"/>
                <a:tab pos="5151755" algn="l"/>
                <a:tab pos="5793740" algn="l"/>
                <a:tab pos="6944359" algn="l"/>
                <a:tab pos="8334375" algn="l"/>
                <a:tab pos="10009505" algn="l"/>
              </a:tabLst>
            </a:pPr>
            <a:r>
              <a:rPr lang="en-US" sz="1800" dirty="0">
                <a:latin typeface="Arial MT"/>
                <a:cs typeface="Arial MT"/>
              </a:rPr>
              <a:t>A physical laboratory environment has been established where students can work with their personal notebooks. There are two computer laboratories in common use at the Faculty of Engineering. There are 60 desktop computers in one of these laboratories and 40 desktop computers in the other.</a:t>
            </a:r>
          </a:p>
          <a:p>
            <a:pPr marL="12700" marR="5080">
              <a:lnSpc>
                <a:spcPct val="150000"/>
              </a:lnSpc>
              <a:spcBef>
                <a:spcPts val="100"/>
              </a:spcBef>
              <a:tabLst>
                <a:tab pos="943610" algn="l"/>
                <a:tab pos="2397760" algn="l"/>
                <a:tab pos="3345815" algn="l"/>
                <a:tab pos="4699000" algn="l"/>
                <a:tab pos="5151755" algn="l"/>
                <a:tab pos="5793740" algn="l"/>
                <a:tab pos="6944359" algn="l"/>
                <a:tab pos="8334375" algn="l"/>
                <a:tab pos="10009505" algn="l"/>
              </a:tabLst>
            </a:pPr>
            <a:r>
              <a:rPr lang="en-US" sz="1800" dirty="0">
                <a:latin typeface="Arial MT"/>
                <a:cs typeface="Arial MT"/>
              </a:rPr>
              <a:t>Physics Basic Science Laboratory, Microprocessors and Microcontrollers Laboratory, and Logic Laboratory were established in our faculty. Up to 24 students can be trained at the same time in these laboratories.</a:t>
            </a:r>
          </a:p>
          <a:p>
            <a:pPr marL="12700" marR="5080">
              <a:lnSpc>
                <a:spcPct val="150000"/>
              </a:lnSpc>
              <a:spcBef>
                <a:spcPts val="100"/>
              </a:spcBef>
              <a:tabLst>
                <a:tab pos="943610" algn="l"/>
                <a:tab pos="2397760" algn="l"/>
                <a:tab pos="3345815" algn="l"/>
                <a:tab pos="4699000" algn="l"/>
                <a:tab pos="5151755" algn="l"/>
                <a:tab pos="5793740" algn="l"/>
                <a:tab pos="6944359" algn="l"/>
                <a:tab pos="8334375" algn="l"/>
                <a:tab pos="10009505" algn="l"/>
              </a:tabLst>
            </a:pPr>
            <a:r>
              <a:rPr lang="en-US" sz="1800" dirty="0">
                <a:latin typeface="Arial MT"/>
                <a:cs typeface="Arial MT"/>
              </a:rPr>
              <a:t>A physical environment for 36 people has been established to support the projects that Software Engineering Department students will develop individually or as a team during their extracurricular time. Here, students are provided with electricity, internet resources and presentation resources.</a:t>
            </a:r>
            <a:endParaRPr sz="1800" dirty="0">
              <a:latin typeface="Arial MT"/>
              <a:cs typeface="Arial MT"/>
            </a:endParaRPr>
          </a:p>
        </p:txBody>
      </p:sp>
      <p:pic>
        <p:nvPicPr>
          <p:cNvPr id="6" name="object 6"/>
          <p:cNvPicPr/>
          <p:nvPr/>
        </p:nvPicPr>
        <p:blipFill>
          <a:blip r:embed="rId2" cstate="print"/>
          <a:stretch>
            <a:fillRect/>
          </a:stretch>
        </p:blipFill>
        <p:spPr>
          <a:xfrm>
            <a:off x="612750" y="377139"/>
            <a:ext cx="509015" cy="509015"/>
          </a:xfrm>
          <a:prstGeom prst="rect">
            <a:avLst/>
          </a:prstGeom>
        </p:spPr>
      </p:pic>
      <p:pic>
        <p:nvPicPr>
          <p:cNvPr id="3" name="Resim 2">
            <a:extLst>
              <a:ext uri="{FF2B5EF4-FFF2-40B4-BE49-F238E27FC236}">
                <a16:creationId xmlns:a16="http://schemas.microsoft.com/office/drawing/2014/main" id="{640BCA5C-5648-4441-284F-1C6259BAD1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8676C4-158A-45B6-818D-A844DF1DFD65}"/>
              </a:ext>
            </a:extLst>
          </p:cNvPr>
          <p:cNvPicPr>
            <a:picLocks noChangeAspect="1"/>
          </p:cNvPicPr>
          <p:nvPr/>
        </p:nvPicPr>
        <p:blipFill>
          <a:blip r:embed="rId2">
            <a:duotone>
              <a:prstClr val="black"/>
              <a:schemeClr val="accent1">
                <a:tint val="45000"/>
                <a:satMod val="400000"/>
              </a:schemeClr>
            </a:duotone>
          </a:blip>
          <a:stretch>
            <a:fillRect/>
          </a:stretch>
        </p:blipFill>
        <p:spPr>
          <a:xfrm>
            <a:off x="502967" y="919550"/>
            <a:ext cx="508864" cy="508864"/>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en-US" sz="2900" dirty="0">
                <a:solidFill>
                  <a:schemeClr val="accent1">
                    <a:lumMod val="50000"/>
                  </a:schemeClr>
                </a:solidFill>
                <a:latin typeface="Roboto" pitchFamily="2" charset="0"/>
                <a:ea typeface="Roboto" pitchFamily="2" charset="0"/>
              </a:rPr>
              <a:t>From Our Campus and Faculty</a:t>
            </a:r>
            <a:endParaRPr lang="tr-TR" sz="2900" dirty="0">
              <a:solidFill>
                <a:schemeClr val="accent1">
                  <a:lumMod val="50000"/>
                </a:schemeClr>
              </a:solidFill>
              <a:latin typeface="Roboto" pitchFamily="2" charset="0"/>
              <a:ea typeface="Roboto" pitchFamily="2" charset="0"/>
            </a:endParaRPr>
          </a:p>
        </p:txBody>
      </p:sp>
      <p:pic>
        <p:nvPicPr>
          <p:cNvPr id="3" name="object 7">
            <a:extLst>
              <a:ext uri="{FF2B5EF4-FFF2-40B4-BE49-F238E27FC236}">
                <a16:creationId xmlns:a16="http://schemas.microsoft.com/office/drawing/2014/main" id="{51B9898D-EA32-6251-C090-7E6435BA6B61}"/>
              </a:ext>
            </a:extLst>
          </p:cNvPr>
          <p:cNvPicPr/>
          <p:nvPr/>
        </p:nvPicPr>
        <p:blipFill>
          <a:blip r:embed="rId3" cstate="print"/>
          <a:stretch>
            <a:fillRect/>
          </a:stretch>
        </p:blipFill>
        <p:spPr>
          <a:xfrm>
            <a:off x="2967101" y="1814856"/>
            <a:ext cx="6257798" cy="4628278"/>
          </a:xfrm>
          <a:prstGeom prst="rect">
            <a:avLst/>
          </a:prstGeom>
        </p:spPr>
      </p:pic>
      <p:pic>
        <p:nvPicPr>
          <p:cNvPr id="4" name="Resim 3">
            <a:extLst>
              <a:ext uri="{FF2B5EF4-FFF2-40B4-BE49-F238E27FC236}">
                <a16:creationId xmlns:a16="http://schemas.microsoft.com/office/drawing/2014/main" id="{1E4EFA71-98E7-AB54-68A3-0949F83733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Tree>
    <p:extLst>
      <p:ext uri="{BB962C8B-B14F-4D97-AF65-F5344CB8AC3E}">
        <p14:creationId xmlns:p14="http://schemas.microsoft.com/office/powerpoint/2010/main" val="156874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4FEF5F3-C2CE-496D-9C30-4908C4F27BDE}"/>
              </a:ext>
            </a:extLst>
          </p:cNvPr>
          <p:cNvPicPr>
            <a:picLocks noChangeAspect="1"/>
          </p:cNvPicPr>
          <p:nvPr/>
        </p:nvPicPr>
        <p:blipFill>
          <a:blip r:embed="rId2">
            <a:duotone>
              <a:prstClr val="black"/>
              <a:schemeClr val="accent1">
                <a:tint val="45000"/>
                <a:satMod val="400000"/>
              </a:schemeClr>
            </a:duotone>
          </a:blip>
          <a:stretch>
            <a:fillRect/>
          </a:stretch>
        </p:blipFill>
        <p:spPr>
          <a:xfrm>
            <a:off x="472330" y="888914"/>
            <a:ext cx="539500" cy="539500"/>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err="1">
                <a:solidFill>
                  <a:schemeClr val="accent1">
                    <a:lumMod val="50000"/>
                  </a:schemeClr>
                </a:solidFill>
                <a:latin typeface="Roboto" pitchFamily="2" charset="0"/>
                <a:ea typeface="Roboto" pitchFamily="2" charset="0"/>
              </a:rPr>
              <a:t>Contact</a:t>
            </a:r>
            <a:r>
              <a:rPr lang="tr-TR" sz="2900" dirty="0">
                <a:solidFill>
                  <a:schemeClr val="accent1">
                    <a:lumMod val="50000"/>
                  </a:schemeClr>
                </a:solidFill>
                <a:latin typeface="Roboto" pitchFamily="2" charset="0"/>
                <a:ea typeface="Roboto" pitchFamily="2" charset="0"/>
              </a:rPr>
              <a:t> Information</a:t>
            </a:r>
          </a:p>
        </p:txBody>
      </p:sp>
      <p:sp>
        <p:nvSpPr>
          <p:cNvPr id="18" name="Metin kutusu 17">
            <a:extLst>
              <a:ext uri="{FF2B5EF4-FFF2-40B4-BE49-F238E27FC236}">
                <a16:creationId xmlns:a16="http://schemas.microsoft.com/office/drawing/2014/main" id="{1421FF75-9430-4949-AB36-0F2647FA5DF8}"/>
              </a:ext>
            </a:extLst>
          </p:cNvPr>
          <p:cNvSpPr txBox="1"/>
          <p:nvPr/>
        </p:nvSpPr>
        <p:spPr>
          <a:xfrm>
            <a:off x="1576887" y="1842665"/>
            <a:ext cx="3373388" cy="276999"/>
          </a:xfrm>
          <a:prstGeom prst="rect">
            <a:avLst/>
          </a:prstGeom>
          <a:noFill/>
        </p:spPr>
        <p:txBody>
          <a:bodyPr wrap="square" rtlCol="0">
            <a:spAutoFit/>
          </a:bodyPr>
          <a:lstStyle/>
          <a:p>
            <a:r>
              <a:rPr lang="tr-TR" sz="1200" dirty="0">
                <a:latin typeface="Roboto" pitchFamily="2" charset="0"/>
                <a:ea typeface="Roboto" pitchFamily="2" charset="0"/>
              </a:rPr>
              <a:t>https://yazilimmuhendisligi-en.samsun.edu.tr/</a:t>
            </a:r>
          </a:p>
        </p:txBody>
      </p:sp>
      <p:pic>
        <p:nvPicPr>
          <p:cNvPr id="8" name="Resim 7">
            <a:extLst>
              <a:ext uri="{FF2B5EF4-FFF2-40B4-BE49-F238E27FC236}">
                <a16:creationId xmlns:a16="http://schemas.microsoft.com/office/drawing/2014/main" id="{9A6701A1-BF12-40D0-AA81-31C2859F2776}"/>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55028" y="1819800"/>
            <a:ext cx="301759" cy="301759"/>
          </a:xfrm>
          <a:prstGeom prst="rect">
            <a:avLst/>
          </a:prstGeom>
        </p:spPr>
      </p:pic>
      <p:sp>
        <p:nvSpPr>
          <p:cNvPr id="19" name="Metin kutusu 18">
            <a:extLst>
              <a:ext uri="{FF2B5EF4-FFF2-40B4-BE49-F238E27FC236}">
                <a16:creationId xmlns:a16="http://schemas.microsoft.com/office/drawing/2014/main" id="{03BD5A2A-583F-4F88-9E49-409887A75E63}"/>
              </a:ext>
            </a:extLst>
          </p:cNvPr>
          <p:cNvSpPr txBox="1"/>
          <p:nvPr/>
        </p:nvSpPr>
        <p:spPr>
          <a:xfrm>
            <a:off x="1576887" y="2641239"/>
            <a:ext cx="3774046" cy="276999"/>
          </a:xfrm>
          <a:prstGeom prst="rect">
            <a:avLst/>
          </a:prstGeom>
          <a:noFill/>
        </p:spPr>
        <p:txBody>
          <a:bodyPr wrap="square" rtlCol="0">
            <a:spAutoFit/>
          </a:bodyPr>
          <a:lstStyle/>
          <a:p>
            <a:pPr marL="12700">
              <a:lnSpc>
                <a:spcPct val="100000"/>
              </a:lnSpc>
            </a:pPr>
            <a:r>
              <a:rPr lang="tr-TR" sz="1200" dirty="0">
                <a:uFill>
                  <a:solidFill>
                    <a:srgbClr val="000000"/>
                  </a:solidFill>
                </a:uFill>
                <a:latin typeface="Arial MT"/>
                <a:cs typeface="Arial MT"/>
              </a:rPr>
              <a:t>https://yokatlas.yok.gov.tr/lisans.php?y=112771071</a:t>
            </a:r>
            <a:endParaRPr lang="tr-TR" sz="1200" dirty="0">
              <a:latin typeface="Arial MT"/>
              <a:cs typeface="Arial MT"/>
            </a:endParaRPr>
          </a:p>
        </p:txBody>
      </p:sp>
      <p:pic>
        <p:nvPicPr>
          <p:cNvPr id="28" name="Grafik 19">
            <a:extLst>
              <a:ext uri="{FF2B5EF4-FFF2-40B4-BE49-F238E27FC236}">
                <a16:creationId xmlns:a16="http://schemas.microsoft.com/office/drawing/2014/main" id="{328DD78E-1B35-4744-AB5C-C506E270DF82}"/>
              </a:ext>
            </a:extLst>
          </p:cNvPr>
          <p:cNvPicPr>
            <a:picLocks noChangeAspect="1"/>
          </p:cNvPicPr>
          <p:nvPr/>
        </p:nvPicPr>
        <p:blipFill>
          <a:blip r:embed="rId4">
            <a:duotone>
              <a:schemeClr val="accent3">
                <a:shade val="45000"/>
                <a:satMod val="135000"/>
              </a:schemeClr>
              <a:prstClr val="white"/>
            </a:duotone>
          </a:blip>
          <a:stretch>
            <a:fillRect/>
          </a:stretch>
        </p:blipFill>
        <p:spPr>
          <a:xfrm>
            <a:off x="1151036" y="2235994"/>
            <a:ext cx="301759" cy="301759"/>
          </a:xfrm>
          <a:custGeom>
            <a:avLst/>
            <a:gdLst>
              <a:gd name="connsiteX0" fmla="*/ -503 w 286816"/>
              <a:gd name="connsiteY0" fmla="*/ -503 h 286816"/>
              <a:gd name="connsiteX1" fmla="*/ 286314 w 286816"/>
              <a:gd name="connsiteY1" fmla="*/ -503 h 286816"/>
              <a:gd name="connsiteX2" fmla="*/ 286314 w 286816"/>
              <a:gd name="connsiteY2" fmla="*/ 286314 h 286816"/>
              <a:gd name="connsiteX3" fmla="*/ -503 w 286816"/>
              <a:gd name="connsiteY3" fmla="*/ 286314 h 286816"/>
            </a:gdLst>
            <a:ahLst/>
            <a:cxnLst>
              <a:cxn ang="0">
                <a:pos x="connsiteX0" y="connsiteY0"/>
              </a:cxn>
              <a:cxn ang="0">
                <a:pos x="connsiteX1" y="connsiteY1"/>
              </a:cxn>
              <a:cxn ang="0">
                <a:pos x="connsiteX2" y="connsiteY2"/>
              </a:cxn>
              <a:cxn ang="0">
                <a:pos x="connsiteX3" y="connsiteY3"/>
              </a:cxn>
            </a:cxnLst>
            <a:rect l="l" t="t" r="r" b="b"/>
            <a:pathLst>
              <a:path w="286816" h="286816">
                <a:moveTo>
                  <a:pt x="-503" y="-503"/>
                </a:moveTo>
                <a:lnTo>
                  <a:pt x="286314" y="-503"/>
                </a:lnTo>
                <a:lnTo>
                  <a:pt x="286314" y="286314"/>
                </a:lnTo>
                <a:lnTo>
                  <a:pt x="-503" y="286314"/>
                </a:lnTo>
                <a:close/>
              </a:path>
            </a:pathLst>
          </a:custGeom>
        </p:spPr>
      </p:pic>
      <p:sp>
        <p:nvSpPr>
          <p:cNvPr id="23" name="Metin kutusu 22">
            <a:extLst>
              <a:ext uri="{FF2B5EF4-FFF2-40B4-BE49-F238E27FC236}">
                <a16:creationId xmlns:a16="http://schemas.microsoft.com/office/drawing/2014/main" id="{7C806C32-FD57-48B2-A48A-93E7B8AB0B74}"/>
              </a:ext>
            </a:extLst>
          </p:cNvPr>
          <p:cNvSpPr txBox="1"/>
          <p:nvPr/>
        </p:nvSpPr>
        <p:spPr>
          <a:xfrm>
            <a:off x="1576887" y="2261073"/>
            <a:ext cx="3215246" cy="276999"/>
          </a:xfrm>
          <a:prstGeom prst="rect">
            <a:avLst/>
          </a:prstGeom>
          <a:noFill/>
        </p:spPr>
        <p:txBody>
          <a:bodyPr wrap="square" rtlCol="0">
            <a:spAutoFit/>
          </a:bodyPr>
          <a:lstStyle/>
          <a:p>
            <a:r>
              <a:rPr lang="tr-TR" sz="1200" dirty="0">
                <a:latin typeface="Roboto" pitchFamily="2" charset="0"/>
                <a:ea typeface="Roboto" pitchFamily="2" charset="0"/>
              </a:rPr>
              <a:t>https://www.instagram.com/samsun.mf/</a:t>
            </a:r>
          </a:p>
        </p:txBody>
      </p:sp>
      <p:pic>
        <p:nvPicPr>
          <p:cNvPr id="3" name="object 8">
            <a:extLst>
              <a:ext uri="{FF2B5EF4-FFF2-40B4-BE49-F238E27FC236}">
                <a16:creationId xmlns:a16="http://schemas.microsoft.com/office/drawing/2014/main" id="{8FDB34CF-D77E-5CC8-8F5C-D80BBCDF9EBD}"/>
              </a:ext>
            </a:extLst>
          </p:cNvPr>
          <p:cNvPicPr/>
          <p:nvPr/>
        </p:nvPicPr>
        <p:blipFill>
          <a:blip r:embed="rId5" cstate="print"/>
          <a:stretch>
            <a:fillRect/>
          </a:stretch>
        </p:blipFill>
        <p:spPr>
          <a:xfrm>
            <a:off x="1166025" y="2626652"/>
            <a:ext cx="301752" cy="301751"/>
          </a:xfrm>
          <a:prstGeom prst="rect">
            <a:avLst/>
          </a:prstGeom>
        </p:spPr>
      </p:pic>
      <p:pic>
        <p:nvPicPr>
          <p:cNvPr id="4" name="Resim 3">
            <a:extLst>
              <a:ext uri="{FF2B5EF4-FFF2-40B4-BE49-F238E27FC236}">
                <a16:creationId xmlns:a16="http://schemas.microsoft.com/office/drawing/2014/main" id="{D56FA39A-37A4-17E3-2677-DC1E7D561D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pic>
        <p:nvPicPr>
          <p:cNvPr id="9" name="Resim 8">
            <a:extLst>
              <a:ext uri="{FF2B5EF4-FFF2-40B4-BE49-F238E27FC236}">
                <a16:creationId xmlns:a16="http://schemas.microsoft.com/office/drawing/2014/main" id="{CD47E4B9-D836-12D9-BDE2-98240095EE22}"/>
              </a:ext>
            </a:extLst>
          </p:cNvPr>
          <p:cNvPicPr>
            <a:picLocks noChangeAspect="1"/>
          </p:cNvPicPr>
          <p:nvPr/>
        </p:nvPicPr>
        <p:blipFill>
          <a:blip r:embed="rId7"/>
          <a:stretch>
            <a:fillRect/>
          </a:stretch>
        </p:blipFill>
        <p:spPr>
          <a:xfrm>
            <a:off x="2420260" y="3221265"/>
            <a:ext cx="7351480" cy="3459868"/>
          </a:xfrm>
          <a:prstGeom prst="rect">
            <a:avLst/>
          </a:prstGeom>
        </p:spPr>
      </p:pic>
    </p:spTree>
    <p:extLst>
      <p:ext uri="{BB962C8B-B14F-4D97-AF65-F5344CB8AC3E}">
        <p14:creationId xmlns:p14="http://schemas.microsoft.com/office/powerpoint/2010/main" val="71497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90438" y="4652009"/>
            <a:ext cx="1163955" cy="0"/>
          </a:xfrm>
          <a:custGeom>
            <a:avLst/>
            <a:gdLst/>
            <a:ahLst/>
            <a:cxnLst/>
            <a:rect l="l" t="t" r="r" b="b"/>
            <a:pathLst>
              <a:path w="1163954">
                <a:moveTo>
                  <a:pt x="0" y="0"/>
                </a:moveTo>
                <a:lnTo>
                  <a:pt x="1163828" y="0"/>
                </a:lnTo>
              </a:path>
            </a:pathLst>
          </a:custGeom>
          <a:ln w="28956">
            <a:solidFill>
              <a:srgbClr val="335575"/>
            </a:solidFill>
          </a:ln>
        </p:spPr>
        <p:txBody>
          <a:bodyPr wrap="square" lIns="0" tIns="0" rIns="0" bIns="0" rtlCol="0"/>
          <a:lstStyle/>
          <a:p>
            <a:endParaRPr/>
          </a:p>
        </p:txBody>
      </p:sp>
      <p:sp>
        <p:nvSpPr>
          <p:cNvPr id="3" name="object 3"/>
          <p:cNvSpPr/>
          <p:nvPr/>
        </p:nvSpPr>
        <p:spPr>
          <a:xfrm>
            <a:off x="7181850" y="4652009"/>
            <a:ext cx="3131820" cy="0"/>
          </a:xfrm>
          <a:custGeom>
            <a:avLst/>
            <a:gdLst/>
            <a:ahLst/>
            <a:cxnLst/>
            <a:rect l="l" t="t" r="r" b="b"/>
            <a:pathLst>
              <a:path w="3131820">
                <a:moveTo>
                  <a:pt x="0" y="0"/>
                </a:moveTo>
                <a:lnTo>
                  <a:pt x="3131820" y="0"/>
                </a:lnTo>
              </a:path>
            </a:pathLst>
          </a:custGeom>
          <a:ln w="28956">
            <a:solidFill>
              <a:srgbClr val="335575"/>
            </a:solidFill>
          </a:ln>
        </p:spPr>
        <p:txBody>
          <a:bodyPr wrap="square" lIns="0" tIns="0" rIns="0" bIns="0" rtlCol="0"/>
          <a:lstStyle/>
          <a:p>
            <a:endParaRPr/>
          </a:p>
        </p:txBody>
      </p:sp>
      <p:sp>
        <p:nvSpPr>
          <p:cNvPr id="5" name="object 5"/>
          <p:cNvSpPr/>
          <p:nvPr/>
        </p:nvSpPr>
        <p:spPr>
          <a:xfrm>
            <a:off x="4319778" y="2667761"/>
            <a:ext cx="0" cy="1874520"/>
          </a:xfrm>
          <a:custGeom>
            <a:avLst/>
            <a:gdLst/>
            <a:ahLst/>
            <a:cxnLst/>
            <a:rect l="l" t="t" r="r" b="b"/>
            <a:pathLst>
              <a:path h="1874520">
                <a:moveTo>
                  <a:pt x="0" y="0"/>
                </a:moveTo>
                <a:lnTo>
                  <a:pt x="0" y="1874139"/>
                </a:lnTo>
              </a:path>
            </a:pathLst>
          </a:custGeom>
          <a:ln w="28956">
            <a:solidFill>
              <a:srgbClr val="335575"/>
            </a:solidFill>
          </a:ln>
        </p:spPr>
        <p:txBody>
          <a:bodyPr wrap="square" lIns="0" tIns="0" rIns="0" bIns="0" rtlCol="0"/>
          <a:lstStyle/>
          <a:p>
            <a:endParaRPr/>
          </a:p>
        </p:txBody>
      </p:sp>
      <p:grpSp>
        <p:nvGrpSpPr>
          <p:cNvPr id="6" name="object 6"/>
          <p:cNvGrpSpPr/>
          <p:nvPr/>
        </p:nvGrpSpPr>
        <p:grpSpPr>
          <a:xfrm>
            <a:off x="1251203" y="2609088"/>
            <a:ext cx="4538980" cy="2159635"/>
            <a:chOff x="1251203" y="2609088"/>
            <a:chExt cx="4538980" cy="2159635"/>
          </a:xfrm>
        </p:grpSpPr>
        <p:sp>
          <p:nvSpPr>
            <p:cNvPr id="7" name="object 7"/>
            <p:cNvSpPr/>
            <p:nvPr/>
          </p:nvSpPr>
          <p:spPr>
            <a:xfrm>
              <a:off x="1364741" y="2667762"/>
              <a:ext cx="0" cy="1870075"/>
            </a:xfrm>
            <a:custGeom>
              <a:avLst/>
              <a:gdLst/>
              <a:ahLst/>
              <a:cxnLst/>
              <a:rect l="l" t="t" r="r" b="b"/>
              <a:pathLst>
                <a:path h="1870075">
                  <a:moveTo>
                    <a:pt x="0" y="0"/>
                  </a:moveTo>
                  <a:lnTo>
                    <a:pt x="0" y="1869820"/>
                  </a:lnTo>
                </a:path>
              </a:pathLst>
            </a:custGeom>
            <a:ln w="28956">
              <a:solidFill>
                <a:srgbClr val="335575"/>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286255" y="2609088"/>
              <a:ext cx="156972" cy="156972"/>
            </a:xfrm>
            <a:prstGeom prst="rect">
              <a:avLst/>
            </a:prstGeom>
          </p:spPr>
        </p:pic>
        <p:sp>
          <p:nvSpPr>
            <p:cNvPr id="9" name="object 9"/>
            <p:cNvSpPr/>
            <p:nvPr/>
          </p:nvSpPr>
          <p:spPr>
            <a:xfrm>
              <a:off x="1479041" y="4652010"/>
              <a:ext cx="2726055" cy="0"/>
            </a:xfrm>
            <a:custGeom>
              <a:avLst/>
              <a:gdLst/>
              <a:ahLst/>
              <a:cxnLst/>
              <a:rect l="l" t="t" r="r" b="b"/>
              <a:pathLst>
                <a:path w="2726054">
                  <a:moveTo>
                    <a:pt x="0" y="0"/>
                  </a:moveTo>
                  <a:lnTo>
                    <a:pt x="2726055" y="0"/>
                  </a:lnTo>
                </a:path>
              </a:pathLst>
            </a:custGeom>
            <a:ln w="28956">
              <a:solidFill>
                <a:srgbClr val="335575"/>
              </a:solidFill>
            </a:ln>
          </p:spPr>
          <p:txBody>
            <a:bodyPr wrap="square" lIns="0" tIns="0" rIns="0" bIns="0" rtlCol="0"/>
            <a:lstStyle/>
            <a:p>
              <a:endParaRPr/>
            </a:p>
          </p:txBody>
        </p:sp>
        <p:sp>
          <p:nvSpPr>
            <p:cNvPr id="10" name="object 10"/>
            <p:cNvSpPr/>
            <p:nvPr/>
          </p:nvSpPr>
          <p:spPr>
            <a:xfrm>
              <a:off x="1251203" y="4536897"/>
              <a:ext cx="227329" cy="228600"/>
            </a:xfrm>
            <a:custGeom>
              <a:avLst/>
              <a:gdLst/>
              <a:ahLst/>
              <a:cxnLst/>
              <a:rect l="l" t="t" r="r" b="b"/>
              <a:pathLst>
                <a:path w="227330" h="228600">
                  <a:moveTo>
                    <a:pt x="226745" y="0"/>
                  </a:moveTo>
                  <a:lnTo>
                    <a:pt x="0" y="0"/>
                  </a:lnTo>
                  <a:lnTo>
                    <a:pt x="0" y="228269"/>
                  </a:lnTo>
                  <a:lnTo>
                    <a:pt x="226745" y="228269"/>
                  </a:lnTo>
                  <a:lnTo>
                    <a:pt x="226745" y="0"/>
                  </a:lnTo>
                  <a:close/>
                </a:path>
              </a:pathLst>
            </a:custGeom>
            <a:solidFill>
              <a:srgbClr val="ACB8C9"/>
            </a:solidFill>
          </p:spPr>
          <p:txBody>
            <a:bodyPr wrap="square" lIns="0" tIns="0" rIns="0" bIns="0" rtlCol="0"/>
            <a:lstStyle/>
            <a:p>
              <a:endParaRPr/>
            </a:p>
          </p:txBody>
        </p:sp>
        <p:sp>
          <p:nvSpPr>
            <p:cNvPr id="11" name="object 11"/>
            <p:cNvSpPr/>
            <p:nvPr/>
          </p:nvSpPr>
          <p:spPr>
            <a:xfrm>
              <a:off x="4432553" y="4652010"/>
              <a:ext cx="1357630" cy="0"/>
            </a:xfrm>
            <a:custGeom>
              <a:avLst/>
              <a:gdLst/>
              <a:ahLst/>
              <a:cxnLst/>
              <a:rect l="l" t="t" r="r" b="b"/>
              <a:pathLst>
                <a:path w="1357629">
                  <a:moveTo>
                    <a:pt x="0" y="0"/>
                  </a:moveTo>
                  <a:lnTo>
                    <a:pt x="1357503" y="0"/>
                  </a:lnTo>
                </a:path>
              </a:pathLst>
            </a:custGeom>
            <a:ln w="28956">
              <a:solidFill>
                <a:srgbClr val="335575"/>
              </a:solidFill>
            </a:ln>
          </p:spPr>
          <p:txBody>
            <a:bodyPr wrap="square" lIns="0" tIns="0" rIns="0" bIns="0" rtlCol="0"/>
            <a:lstStyle/>
            <a:p>
              <a:endParaRPr/>
            </a:p>
          </p:txBody>
        </p:sp>
        <p:sp>
          <p:nvSpPr>
            <p:cNvPr id="12" name="object 12"/>
            <p:cNvSpPr/>
            <p:nvPr/>
          </p:nvSpPr>
          <p:spPr>
            <a:xfrm>
              <a:off x="4204715" y="4541570"/>
              <a:ext cx="227329" cy="227329"/>
            </a:xfrm>
            <a:custGeom>
              <a:avLst/>
              <a:gdLst/>
              <a:ahLst/>
              <a:cxnLst/>
              <a:rect l="l" t="t" r="r" b="b"/>
              <a:pathLst>
                <a:path w="227329" h="227329">
                  <a:moveTo>
                    <a:pt x="226745" y="0"/>
                  </a:moveTo>
                  <a:lnTo>
                    <a:pt x="0" y="0"/>
                  </a:lnTo>
                  <a:lnTo>
                    <a:pt x="0" y="226771"/>
                  </a:lnTo>
                  <a:lnTo>
                    <a:pt x="226745" y="226771"/>
                  </a:lnTo>
                  <a:lnTo>
                    <a:pt x="226745" y="0"/>
                  </a:lnTo>
                  <a:close/>
                </a:path>
              </a:pathLst>
            </a:custGeom>
            <a:solidFill>
              <a:srgbClr val="ACB8C9"/>
            </a:solidFill>
          </p:spPr>
          <p:txBody>
            <a:bodyPr wrap="square" lIns="0" tIns="0" rIns="0" bIns="0" rtlCol="0"/>
            <a:lstStyle/>
            <a:p>
              <a:endParaRPr/>
            </a:p>
          </p:txBody>
        </p:sp>
      </p:grpSp>
      <p:sp>
        <p:nvSpPr>
          <p:cNvPr id="14" name="object 14"/>
          <p:cNvSpPr txBox="1">
            <a:spLocks noGrp="1"/>
          </p:cNvSpPr>
          <p:nvPr>
            <p:ph type="title"/>
          </p:nvPr>
        </p:nvSpPr>
        <p:spPr>
          <a:xfrm>
            <a:off x="1121764" y="1001395"/>
            <a:ext cx="1251991" cy="459741"/>
          </a:xfrm>
          <a:prstGeom prst="rect">
            <a:avLst/>
          </a:prstGeom>
        </p:spPr>
        <p:txBody>
          <a:bodyPr vert="horz" wrap="square" lIns="0" tIns="13335" rIns="0" bIns="0" rtlCol="0">
            <a:spAutoFit/>
          </a:bodyPr>
          <a:lstStyle/>
          <a:p>
            <a:pPr marL="12700">
              <a:lnSpc>
                <a:spcPct val="100000"/>
              </a:lnSpc>
              <a:spcBef>
                <a:spcPts val="105"/>
              </a:spcBef>
            </a:pPr>
            <a:r>
              <a:rPr lang="tr-TR" sz="2900" dirty="0" err="1">
                <a:solidFill>
                  <a:schemeClr val="accent1">
                    <a:lumMod val="50000"/>
                  </a:schemeClr>
                </a:solidFill>
                <a:latin typeface="Roboto" pitchFamily="2" charset="0"/>
                <a:ea typeface="Roboto" pitchFamily="2" charset="0"/>
                <a:cs typeface="+mn-cs"/>
              </a:rPr>
              <a:t>History</a:t>
            </a:r>
            <a:endParaRPr sz="2900" dirty="0">
              <a:solidFill>
                <a:schemeClr val="accent1">
                  <a:lumMod val="50000"/>
                </a:schemeClr>
              </a:solidFill>
              <a:latin typeface="Roboto" pitchFamily="2" charset="0"/>
              <a:ea typeface="Roboto" pitchFamily="2" charset="0"/>
              <a:cs typeface="+mn-cs"/>
            </a:endParaRPr>
          </a:p>
        </p:txBody>
      </p:sp>
      <p:sp>
        <p:nvSpPr>
          <p:cNvPr id="15" name="object 15"/>
          <p:cNvSpPr txBox="1"/>
          <p:nvPr/>
        </p:nvSpPr>
        <p:spPr>
          <a:xfrm>
            <a:off x="1583816" y="3823207"/>
            <a:ext cx="5257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2018</a:t>
            </a:r>
            <a:endParaRPr sz="1800">
              <a:latin typeface="Arial MT"/>
              <a:cs typeface="Arial MT"/>
            </a:endParaRPr>
          </a:p>
        </p:txBody>
      </p:sp>
      <p:pic>
        <p:nvPicPr>
          <p:cNvPr id="17" name="object 17"/>
          <p:cNvPicPr/>
          <p:nvPr/>
        </p:nvPicPr>
        <p:blipFill>
          <a:blip r:embed="rId3" cstate="print"/>
          <a:stretch>
            <a:fillRect/>
          </a:stretch>
        </p:blipFill>
        <p:spPr>
          <a:xfrm>
            <a:off x="4239767" y="2645664"/>
            <a:ext cx="156972" cy="156972"/>
          </a:xfrm>
          <a:prstGeom prst="rect">
            <a:avLst/>
          </a:prstGeom>
        </p:spPr>
      </p:pic>
      <p:sp>
        <p:nvSpPr>
          <p:cNvPr id="18" name="object 18"/>
          <p:cNvSpPr txBox="1"/>
          <p:nvPr/>
        </p:nvSpPr>
        <p:spPr>
          <a:xfrm>
            <a:off x="4514850" y="3648836"/>
            <a:ext cx="1910714" cy="566822"/>
          </a:xfrm>
          <a:prstGeom prst="rect">
            <a:avLst/>
          </a:prstGeom>
        </p:spPr>
        <p:txBody>
          <a:bodyPr vert="horz" wrap="square" lIns="0" tIns="12700" rIns="0" bIns="0" rtlCol="0">
            <a:spAutoFit/>
          </a:bodyPr>
          <a:lstStyle/>
          <a:p>
            <a:pPr marL="12700">
              <a:lnSpc>
                <a:spcPct val="100000"/>
              </a:lnSpc>
              <a:spcBef>
                <a:spcPts val="100"/>
              </a:spcBef>
            </a:pPr>
            <a:r>
              <a:rPr lang="tr-TR" sz="1800" dirty="0">
                <a:latin typeface="Arial MT"/>
                <a:cs typeface="Arial MT"/>
              </a:rPr>
              <a:t>2019-2020 </a:t>
            </a:r>
            <a:r>
              <a:rPr lang="tr-TR" sz="1800" dirty="0" err="1">
                <a:latin typeface="Arial MT"/>
                <a:cs typeface="Arial MT"/>
              </a:rPr>
              <a:t>Academic</a:t>
            </a:r>
            <a:r>
              <a:rPr lang="tr-TR" sz="1800" dirty="0">
                <a:latin typeface="Arial MT"/>
                <a:cs typeface="Arial MT"/>
              </a:rPr>
              <a:t> </a:t>
            </a:r>
            <a:r>
              <a:rPr lang="tr-TR" sz="1800" dirty="0" err="1">
                <a:latin typeface="Arial MT"/>
                <a:cs typeface="Arial MT"/>
              </a:rPr>
              <a:t>Year</a:t>
            </a:r>
            <a:endParaRPr sz="1800" dirty="0">
              <a:latin typeface="Arial MT"/>
              <a:cs typeface="Arial MT"/>
            </a:endParaRPr>
          </a:p>
        </p:txBody>
      </p:sp>
      <p:sp>
        <p:nvSpPr>
          <p:cNvPr id="19" name="object 19"/>
          <p:cNvSpPr txBox="1"/>
          <p:nvPr/>
        </p:nvSpPr>
        <p:spPr>
          <a:xfrm>
            <a:off x="1575561" y="2573223"/>
            <a:ext cx="1510984" cy="289823"/>
          </a:xfrm>
          <a:prstGeom prst="rect">
            <a:avLst/>
          </a:prstGeom>
        </p:spPr>
        <p:txBody>
          <a:bodyPr vert="horz" wrap="square" lIns="0" tIns="12700" rIns="0" bIns="0" rtlCol="0">
            <a:spAutoFit/>
          </a:bodyPr>
          <a:lstStyle/>
          <a:p>
            <a:pPr marL="12700">
              <a:lnSpc>
                <a:spcPct val="100000"/>
              </a:lnSpc>
              <a:spcBef>
                <a:spcPts val="100"/>
              </a:spcBef>
            </a:pPr>
            <a:r>
              <a:rPr lang="tr-TR" sz="1800" dirty="0" err="1">
                <a:solidFill>
                  <a:srgbClr val="1D4D79"/>
                </a:solidFill>
                <a:latin typeface="Arial MT"/>
                <a:cs typeface="Arial MT"/>
              </a:rPr>
              <a:t>Establishment</a:t>
            </a:r>
            <a:endParaRPr sz="1800" dirty="0">
              <a:latin typeface="Arial MT"/>
              <a:cs typeface="Arial MT"/>
            </a:endParaRPr>
          </a:p>
        </p:txBody>
      </p:sp>
      <p:sp>
        <p:nvSpPr>
          <p:cNvPr id="20" name="object 20"/>
          <p:cNvSpPr txBox="1"/>
          <p:nvPr/>
        </p:nvSpPr>
        <p:spPr>
          <a:xfrm>
            <a:off x="4532756" y="2555875"/>
            <a:ext cx="1997205" cy="843821"/>
          </a:xfrm>
          <a:prstGeom prst="rect">
            <a:avLst/>
          </a:prstGeom>
        </p:spPr>
        <p:txBody>
          <a:bodyPr vert="horz" wrap="square" lIns="0" tIns="12700" rIns="0" bIns="0" rtlCol="0">
            <a:spAutoFit/>
          </a:bodyPr>
          <a:lstStyle/>
          <a:p>
            <a:pPr marL="12700" marR="5080">
              <a:lnSpc>
                <a:spcPct val="100000"/>
              </a:lnSpc>
              <a:spcBef>
                <a:spcPts val="100"/>
              </a:spcBef>
            </a:pPr>
            <a:r>
              <a:rPr lang="en-US" sz="1800" dirty="0">
                <a:solidFill>
                  <a:srgbClr val="1D4D79"/>
                </a:solidFill>
                <a:latin typeface="Arial MT"/>
                <a:cs typeface="Arial MT"/>
              </a:rPr>
              <a:t>First </a:t>
            </a:r>
            <a:r>
              <a:rPr lang="tr-TR" sz="1800" dirty="0" err="1">
                <a:solidFill>
                  <a:srgbClr val="1D4D79"/>
                </a:solidFill>
                <a:latin typeface="Arial MT"/>
                <a:cs typeface="Arial MT"/>
              </a:rPr>
              <a:t>Bachelor</a:t>
            </a:r>
            <a:r>
              <a:rPr lang="en-US" sz="1800" dirty="0">
                <a:solidFill>
                  <a:srgbClr val="1D4D79"/>
                </a:solidFill>
                <a:latin typeface="Arial MT"/>
                <a:cs typeface="Arial MT"/>
              </a:rPr>
              <a:t> Student Admission Period</a:t>
            </a:r>
            <a:endParaRPr sz="1800" dirty="0">
              <a:latin typeface="Arial MT"/>
              <a:cs typeface="Arial MT"/>
            </a:endParaRPr>
          </a:p>
        </p:txBody>
      </p:sp>
      <p:grpSp>
        <p:nvGrpSpPr>
          <p:cNvPr id="21" name="object 21"/>
          <p:cNvGrpSpPr/>
          <p:nvPr/>
        </p:nvGrpSpPr>
        <p:grpSpPr>
          <a:xfrm>
            <a:off x="6954011" y="2641092"/>
            <a:ext cx="227329" cy="2124075"/>
            <a:chOff x="6954011" y="2641092"/>
            <a:chExt cx="227329" cy="2124075"/>
          </a:xfrm>
        </p:grpSpPr>
        <p:sp>
          <p:nvSpPr>
            <p:cNvPr id="22" name="object 22"/>
            <p:cNvSpPr/>
            <p:nvPr/>
          </p:nvSpPr>
          <p:spPr>
            <a:xfrm>
              <a:off x="7067549" y="2663190"/>
              <a:ext cx="0" cy="1875789"/>
            </a:xfrm>
            <a:custGeom>
              <a:avLst/>
              <a:gdLst/>
              <a:ahLst/>
              <a:cxnLst/>
              <a:rect l="l" t="t" r="r" b="b"/>
              <a:pathLst>
                <a:path h="1875789">
                  <a:moveTo>
                    <a:pt x="0" y="0"/>
                  </a:moveTo>
                  <a:lnTo>
                    <a:pt x="0" y="1875663"/>
                  </a:lnTo>
                </a:path>
              </a:pathLst>
            </a:custGeom>
            <a:ln w="28956">
              <a:solidFill>
                <a:srgbClr val="335575"/>
              </a:solidFill>
            </a:ln>
          </p:spPr>
          <p:txBody>
            <a:bodyPr wrap="square" lIns="0" tIns="0" rIns="0" bIns="0" rtlCol="0"/>
            <a:lstStyle/>
            <a:p>
              <a:endParaRPr/>
            </a:p>
          </p:txBody>
        </p:sp>
        <p:pic>
          <p:nvPicPr>
            <p:cNvPr id="23" name="object 23"/>
            <p:cNvPicPr/>
            <p:nvPr/>
          </p:nvPicPr>
          <p:blipFill>
            <a:blip r:embed="rId4" cstate="print"/>
            <a:stretch>
              <a:fillRect/>
            </a:stretch>
          </p:blipFill>
          <p:spPr>
            <a:xfrm>
              <a:off x="6987539" y="2641092"/>
              <a:ext cx="158496" cy="156972"/>
            </a:xfrm>
            <a:prstGeom prst="rect">
              <a:avLst/>
            </a:prstGeom>
          </p:spPr>
        </p:pic>
        <p:sp>
          <p:nvSpPr>
            <p:cNvPr id="24" name="object 24"/>
            <p:cNvSpPr/>
            <p:nvPr/>
          </p:nvSpPr>
          <p:spPr>
            <a:xfrm>
              <a:off x="6954011" y="4536897"/>
              <a:ext cx="227329" cy="228600"/>
            </a:xfrm>
            <a:custGeom>
              <a:avLst/>
              <a:gdLst/>
              <a:ahLst/>
              <a:cxnLst/>
              <a:rect l="l" t="t" r="r" b="b"/>
              <a:pathLst>
                <a:path w="227329" h="228600">
                  <a:moveTo>
                    <a:pt x="226745" y="0"/>
                  </a:moveTo>
                  <a:lnTo>
                    <a:pt x="0" y="0"/>
                  </a:lnTo>
                  <a:lnTo>
                    <a:pt x="0" y="228269"/>
                  </a:lnTo>
                  <a:lnTo>
                    <a:pt x="226745" y="228269"/>
                  </a:lnTo>
                  <a:lnTo>
                    <a:pt x="226745" y="0"/>
                  </a:lnTo>
                  <a:close/>
                </a:path>
              </a:pathLst>
            </a:custGeom>
            <a:solidFill>
              <a:srgbClr val="ACB8C9"/>
            </a:solidFill>
          </p:spPr>
          <p:txBody>
            <a:bodyPr wrap="square" lIns="0" tIns="0" rIns="0" bIns="0" rtlCol="0"/>
            <a:lstStyle/>
            <a:p>
              <a:endParaRPr/>
            </a:p>
          </p:txBody>
        </p:sp>
      </p:grpSp>
      <p:sp>
        <p:nvSpPr>
          <p:cNvPr id="25" name="object 25"/>
          <p:cNvSpPr txBox="1"/>
          <p:nvPr/>
        </p:nvSpPr>
        <p:spPr>
          <a:xfrm>
            <a:off x="7263510" y="3644341"/>
            <a:ext cx="1910714" cy="566822"/>
          </a:xfrm>
          <a:prstGeom prst="rect">
            <a:avLst/>
          </a:prstGeom>
        </p:spPr>
        <p:txBody>
          <a:bodyPr vert="horz" wrap="square" lIns="0" tIns="12700" rIns="0" bIns="0" rtlCol="0">
            <a:spAutoFit/>
          </a:bodyPr>
          <a:lstStyle/>
          <a:p>
            <a:pPr marL="12700">
              <a:lnSpc>
                <a:spcPct val="100000"/>
              </a:lnSpc>
              <a:spcBef>
                <a:spcPts val="100"/>
              </a:spcBef>
            </a:pPr>
            <a:r>
              <a:rPr lang="tr-TR" sz="1800" dirty="0">
                <a:latin typeface="Arial MT"/>
                <a:cs typeface="Arial MT"/>
              </a:rPr>
              <a:t>2021-2022 </a:t>
            </a:r>
            <a:r>
              <a:rPr lang="tr-TR" sz="1800" dirty="0" err="1">
                <a:latin typeface="Arial MT"/>
                <a:cs typeface="Arial MT"/>
              </a:rPr>
              <a:t>Academic</a:t>
            </a:r>
            <a:r>
              <a:rPr lang="tr-TR" sz="1800" dirty="0">
                <a:latin typeface="Arial MT"/>
                <a:cs typeface="Arial MT"/>
              </a:rPr>
              <a:t> </a:t>
            </a:r>
            <a:r>
              <a:rPr lang="tr-TR" sz="1800" dirty="0" err="1">
                <a:latin typeface="Arial MT"/>
                <a:cs typeface="Arial MT"/>
              </a:rPr>
              <a:t>Year</a:t>
            </a:r>
            <a:endParaRPr lang="tr-TR" sz="1800" dirty="0">
              <a:latin typeface="Arial MT"/>
              <a:cs typeface="Arial MT"/>
            </a:endParaRPr>
          </a:p>
        </p:txBody>
      </p:sp>
      <p:sp>
        <p:nvSpPr>
          <p:cNvPr id="26" name="object 26"/>
          <p:cNvSpPr txBox="1"/>
          <p:nvPr/>
        </p:nvSpPr>
        <p:spPr>
          <a:xfrm>
            <a:off x="7281164" y="2551557"/>
            <a:ext cx="1996565" cy="843821"/>
          </a:xfrm>
          <a:prstGeom prst="rect">
            <a:avLst/>
          </a:prstGeom>
        </p:spPr>
        <p:txBody>
          <a:bodyPr vert="horz" wrap="square" lIns="0" tIns="12700" rIns="0" bIns="0" rtlCol="0">
            <a:spAutoFit/>
          </a:bodyPr>
          <a:lstStyle/>
          <a:p>
            <a:pPr marL="12700" marR="5080">
              <a:lnSpc>
                <a:spcPct val="100000"/>
              </a:lnSpc>
              <a:spcBef>
                <a:spcPts val="100"/>
              </a:spcBef>
            </a:pPr>
            <a:r>
              <a:rPr lang="en-US" sz="1800" dirty="0">
                <a:solidFill>
                  <a:srgbClr val="1D4D79"/>
                </a:solidFill>
                <a:latin typeface="Arial MT"/>
                <a:cs typeface="Arial MT"/>
              </a:rPr>
              <a:t>First </a:t>
            </a:r>
            <a:r>
              <a:rPr lang="tr-TR" sz="1800" dirty="0">
                <a:solidFill>
                  <a:srgbClr val="1D4D79"/>
                </a:solidFill>
                <a:latin typeface="Arial MT"/>
                <a:cs typeface="Arial MT"/>
              </a:rPr>
              <a:t>Master</a:t>
            </a:r>
            <a:r>
              <a:rPr lang="en-US" sz="1800" dirty="0">
                <a:solidFill>
                  <a:srgbClr val="1D4D79"/>
                </a:solidFill>
                <a:latin typeface="Arial MT"/>
                <a:cs typeface="Arial MT"/>
              </a:rPr>
              <a:t> Student Admission Period</a:t>
            </a:r>
            <a:endParaRPr sz="1800" dirty="0">
              <a:latin typeface="Arial MT"/>
              <a:cs typeface="Arial MT"/>
            </a:endParaRPr>
          </a:p>
        </p:txBody>
      </p:sp>
      <p:pic>
        <p:nvPicPr>
          <p:cNvPr id="27" name="Resim 26">
            <a:extLst>
              <a:ext uri="{FF2B5EF4-FFF2-40B4-BE49-F238E27FC236}">
                <a16:creationId xmlns:a16="http://schemas.microsoft.com/office/drawing/2014/main" id="{45D27A5C-8ECB-BDC9-AD79-652B494802C9}"/>
              </a:ext>
            </a:extLst>
          </p:cNvPr>
          <p:cNvPicPr>
            <a:picLocks noChangeAspect="1"/>
          </p:cNvPicPr>
          <p:nvPr/>
        </p:nvPicPr>
        <p:blipFill>
          <a:blip r:embed="rId5">
            <a:duotone>
              <a:prstClr val="black"/>
              <a:schemeClr val="accent1">
                <a:tint val="45000"/>
                <a:satMod val="400000"/>
              </a:schemeClr>
            </a:duotone>
          </a:blip>
          <a:stretch>
            <a:fillRect/>
          </a:stretch>
        </p:blipFill>
        <p:spPr>
          <a:xfrm>
            <a:off x="4063821" y="4903808"/>
            <a:ext cx="508863" cy="508863"/>
          </a:xfrm>
          <a:prstGeom prst="rect">
            <a:avLst/>
          </a:prstGeom>
        </p:spPr>
      </p:pic>
      <p:pic>
        <p:nvPicPr>
          <p:cNvPr id="28" name="Resim 27">
            <a:extLst>
              <a:ext uri="{FF2B5EF4-FFF2-40B4-BE49-F238E27FC236}">
                <a16:creationId xmlns:a16="http://schemas.microsoft.com/office/drawing/2014/main" id="{72F5F753-F305-F4ED-A7C7-48C94EF8A5F8}"/>
              </a:ext>
            </a:extLst>
          </p:cNvPr>
          <p:cNvPicPr>
            <a:picLocks noChangeAspect="1"/>
          </p:cNvPicPr>
          <p:nvPr/>
        </p:nvPicPr>
        <p:blipFill>
          <a:blip r:embed="rId5">
            <a:duotone>
              <a:prstClr val="black"/>
              <a:schemeClr val="accent1">
                <a:tint val="45000"/>
                <a:satMod val="400000"/>
              </a:schemeClr>
            </a:duotone>
          </a:blip>
          <a:stretch>
            <a:fillRect/>
          </a:stretch>
        </p:blipFill>
        <p:spPr>
          <a:xfrm>
            <a:off x="6812355" y="4903808"/>
            <a:ext cx="508863" cy="508863"/>
          </a:xfrm>
          <a:prstGeom prst="rect">
            <a:avLst/>
          </a:prstGeom>
        </p:spPr>
      </p:pic>
      <p:pic>
        <p:nvPicPr>
          <p:cNvPr id="13" name="Resim 12">
            <a:extLst>
              <a:ext uri="{FF2B5EF4-FFF2-40B4-BE49-F238E27FC236}">
                <a16:creationId xmlns:a16="http://schemas.microsoft.com/office/drawing/2014/main" id="{BEFFD669-B838-1135-894B-F3F5AC779E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err="1">
                <a:solidFill>
                  <a:schemeClr val="accent1">
                    <a:lumMod val="50000"/>
                  </a:schemeClr>
                </a:solidFill>
                <a:latin typeface="Roboto" pitchFamily="2" charset="0"/>
                <a:ea typeface="Roboto" pitchFamily="2" charset="0"/>
              </a:rPr>
              <a:t>Goals</a:t>
            </a:r>
            <a:r>
              <a:rPr lang="tr-TR" sz="2900" dirty="0">
                <a:solidFill>
                  <a:schemeClr val="accent1">
                    <a:lumMod val="50000"/>
                  </a:schemeClr>
                </a:solidFill>
                <a:latin typeface="Roboto" pitchFamily="2" charset="0"/>
                <a:ea typeface="Roboto" pitchFamily="2" charset="0"/>
              </a:rPr>
              <a:t> of </a:t>
            </a:r>
            <a:r>
              <a:rPr lang="tr-TR" sz="2900" dirty="0" err="1">
                <a:solidFill>
                  <a:schemeClr val="accent1">
                    <a:lumMod val="50000"/>
                  </a:schemeClr>
                </a:solidFill>
                <a:latin typeface="Roboto" pitchFamily="2" charset="0"/>
                <a:ea typeface="Roboto" pitchFamily="2" charset="0"/>
              </a:rPr>
              <a:t>the</a:t>
            </a:r>
            <a:r>
              <a:rPr lang="tr-TR" sz="2900" dirty="0">
                <a:solidFill>
                  <a:schemeClr val="accent1">
                    <a:lumMod val="50000"/>
                  </a:schemeClr>
                </a:solidFill>
                <a:latin typeface="Roboto" pitchFamily="2" charset="0"/>
                <a:ea typeface="Roboto" pitchFamily="2" charset="0"/>
              </a:rPr>
              <a:t> </a:t>
            </a:r>
            <a:r>
              <a:rPr lang="tr-TR" sz="2900" dirty="0" err="1">
                <a:solidFill>
                  <a:schemeClr val="accent1">
                    <a:lumMod val="50000"/>
                  </a:schemeClr>
                </a:solidFill>
                <a:latin typeface="Roboto" pitchFamily="2" charset="0"/>
                <a:ea typeface="Roboto" pitchFamily="2" charset="0"/>
              </a:rPr>
              <a:t>Department</a:t>
            </a:r>
            <a:endParaRPr lang="tr-TR" sz="2900" dirty="0">
              <a:solidFill>
                <a:schemeClr val="accent1">
                  <a:lumMod val="50000"/>
                </a:schemeClr>
              </a:solidFill>
              <a:latin typeface="Roboto" pitchFamily="2" charset="0"/>
              <a:ea typeface="Roboto" pitchFamily="2" charset="0"/>
            </a:endParaRPr>
          </a:p>
        </p:txBody>
      </p:sp>
      <p:pic>
        <p:nvPicPr>
          <p:cNvPr id="2" name="Resim 1">
            <a:extLst>
              <a:ext uri="{FF2B5EF4-FFF2-40B4-BE49-F238E27FC236}">
                <a16:creationId xmlns:a16="http://schemas.microsoft.com/office/drawing/2014/main" id="{807AAF75-B852-412B-9001-3E1434D029B8}"/>
              </a:ext>
            </a:extLst>
          </p:cNvPr>
          <p:cNvPicPr>
            <a:picLocks noChangeAspect="1"/>
          </p:cNvPicPr>
          <p:nvPr/>
        </p:nvPicPr>
        <p:blipFill>
          <a:blip r:embed="rId3">
            <a:duotone>
              <a:prstClr val="black"/>
              <a:schemeClr val="accent1">
                <a:tint val="45000"/>
                <a:satMod val="400000"/>
              </a:schemeClr>
            </a:duotone>
          </a:blip>
          <a:stretch>
            <a:fillRect/>
          </a:stretch>
        </p:blipFill>
        <p:spPr>
          <a:xfrm>
            <a:off x="540292" y="919552"/>
            <a:ext cx="508863" cy="508863"/>
          </a:xfrm>
          <a:prstGeom prst="rect">
            <a:avLst/>
          </a:prstGeom>
        </p:spPr>
      </p:pic>
      <p:sp>
        <p:nvSpPr>
          <p:cNvPr id="3" name="object 5">
            <a:extLst>
              <a:ext uri="{FF2B5EF4-FFF2-40B4-BE49-F238E27FC236}">
                <a16:creationId xmlns:a16="http://schemas.microsoft.com/office/drawing/2014/main" id="{16A40F8F-A74A-B613-6CBB-B13CFEE05B8C}"/>
              </a:ext>
            </a:extLst>
          </p:cNvPr>
          <p:cNvSpPr txBox="1"/>
          <p:nvPr/>
        </p:nvSpPr>
        <p:spPr>
          <a:xfrm>
            <a:off x="1353436" y="1752967"/>
            <a:ext cx="9228455" cy="4104004"/>
          </a:xfrm>
          <a:prstGeom prst="rect">
            <a:avLst/>
          </a:prstGeom>
        </p:spPr>
        <p:txBody>
          <a:bodyPr vert="horz" wrap="square" lIns="0" tIns="1333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gn="just">
              <a:lnSpc>
                <a:spcPct val="150000"/>
              </a:lnSpc>
              <a:spcBef>
                <a:spcPts val="105"/>
              </a:spcBef>
            </a:pPr>
            <a:r>
              <a:rPr lang="en-US" sz="1800" dirty="0">
                <a:latin typeface="Arial MT"/>
                <a:cs typeface="Arial MT"/>
              </a:rPr>
              <a:t>As the Software Engineering Department of Samsun University Faculty of Engineering, we are able to lead in the changing world and technology conditions required by the software industry, to contribute to developments in technology, to have the knowledge required by the era in the academic field and all sectors of the software industry, to be a researcher, questioner, analyzer, and able to work in a team. We aim to train expert personnel who are qualified to identify current problems in this industry.</a:t>
            </a:r>
          </a:p>
          <a:p>
            <a:pPr marL="12700" marR="5080" algn="just">
              <a:lnSpc>
                <a:spcPct val="150000"/>
              </a:lnSpc>
              <a:spcBef>
                <a:spcPts val="105"/>
              </a:spcBef>
            </a:pPr>
            <a:endParaRPr lang="en-US" sz="1800" dirty="0">
              <a:latin typeface="Arial MT"/>
              <a:cs typeface="Arial MT"/>
            </a:endParaRPr>
          </a:p>
          <a:p>
            <a:pPr marL="12700" marR="5080" algn="just">
              <a:lnSpc>
                <a:spcPct val="150000"/>
              </a:lnSpc>
              <a:spcBef>
                <a:spcPts val="105"/>
              </a:spcBef>
            </a:pPr>
            <a:r>
              <a:rPr lang="en-US" sz="1800" dirty="0">
                <a:latin typeface="Arial MT"/>
                <a:cs typeface="Arial MT"/>
              </a:rPr>
              <a:t>Our curriculum, which we have created to achieve the goals of our department, covers the topics addressed and determined by the current international standards organizations ISO and IEEE.</a:t>
            </a:r>
            <a:endParaRPr sz="1800" dirty="0">
              <a:latin typeface="Arial MT"/>
              <a:cs typeface="Arial MT"/>
            </a:endParaRPr>
          </a:p>
        </p:txBody>
      </p:sp>
    </p:spTree>
    <p:extLst>
      <p:ext uri="{BB962C8B-B14F-4D97-AF65-F5344CB8AC3E}">
        <p14:creationId xmlns:p14="http://schemas.microsoft.com/office/powerpoint/2010/main" val="1743993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
        <p:nvSpPr>
          <p:cNvPr id="13" name="Metin kutusu 12"/>
          <p:cNvSpPr txBox="1"/>
          <p:nvPr/>
        </p:nvSpPr>
        <p:spPr>
          <a:xfrm>
            <a:off x="1049155" y="1001029"/>
            <a:ext cx="7016817" cy="984885"/>
          </a:xfrm>
          <a:prstGeom prst="rect">
            <a:avLst/>
          </a:prstGeom>
          <a:noFill/>
        </p:spPr>
        <p:txBody>
          <a:bodyPr wrap="square" rtlCol="0">
            <a:spAutoFit/>
          </a:bodyPr>
          <a:lstStyle/>
          <a:p>
            <a:r>
              <a:rPr lang="en-US" sz="2900" dirty="0">
                <a:solidFill>
                  <a:schemeClr val="accent1">
                    <a:lumMod val="50000"/>
                  </a:schemeClr>
                </a:solidFill>
                <a:latin typeface="Roboto" pitchFamily="2" charset="0"/>
                <a:ea typeface="Roboto" pitchFamily="2" charset="0"/>
              </a:rPr>
              <a:t>Job Opportunities for Department Graduates</a:t>
            </a:r>
            <a:endParaRPr lang="tr-TR" sz="2900" dirty="0">
              <a:solidFill>
                <a:schemeClr val="accent1">
                  <a:lumMod val="50000"/>
                </a:schemeClr>
              </a:solidFill>
              <a:latin typeface="Roboto" pitchFamily="2" charset="0"/>
              <a:ea typeface="Roboto" pitchFamily="2" charset="0"/>
            </a:endParaRPr>
          </a:p>
        </p:txBody>
      </p:sp>
      <p:sp>
        <p:nvSpPr>
          <p:cNvPr id="14" name="Metin kutusu 13"/>
          <p:cNvSpPr txBox="1"/>
          <p:nvPr/>
        </p:nvSpPr>
        <p:spPr>
          <a:xfrm>
            <a:off x="1049155" y="1985914"/>
            <a:ext cx="9593994" cy="923330"/>
          </a:xfrm>
          <a:prstGeom prst="rect">
            <a:avLst/>
          </a:prstGeom>
          <a:noFill/>
        </p:spPr>
        <p:txBody>
          <a:bodyPr wrap="square" rtlCol="0">
            <a:spAutoFit/>
          </a:bodyPr>
          <a:lstStyle/>
          <a:p>
            <a:pPr marL="285750" indent="-285750">
              <a:buFont typeface="Arial" panose="020B0604020202020204" pitchFamily="34" charset="0"/>
              <a:buChar char="•"/>
            </a:pPr>
            <a:endParaRPr lang="tr-TR" dirty="0">
              <a:latin typeface="Roboto" pitchFamily="2" charset="0"/>
              <a:ea typeface="Roboto" pitchFamily="2" charset="0"/>
            </a:endParaRPr>
          </a:p>
          <a:p>
            <a:pPr marL="285750" indent="-285750">
              <a:buFont typeface="Arial" panose="020B0604020202020204" pitchFamily="34" charset="0"/>
              <a:buChar char="•"/>
            </a:pPr>
            <a:endParaRPr lang="tr-TR" dirty="0">
              <a:latin typeface="Roboto" pitchFamily="2" charset="0"/>
              <a:ea typeface="Roboto" pitchFamily="2" charset="0"/>
            </a:endParaRPr>
          </a:p>
          <a:p>
            <a:pPr marL="285750" indent="-285750">
              <a:buFont typeface="Arial" panose="020B0604020202020204" pitchFamily="34" charset="0"/>
              <a:buChar char="•"/>
            </a:pPr>
            <a:endParaRPr lang="tr-TR" dirty="0">
              <a:latin typeface="Roboto" pitchFamily="2" charset="0"/>
              <a:ea typeface="Roboto" pitchFamily="2" charset="0"/>
            </a:endParaRPr>
          </a:p>
        </p:txBody>
      </p:sp>
      <p:pic>
        <p:nvPicPr>
          <p:cNvPr id="3" name="Resim 2">
            <a:extLst>
              <a:ext uri="{FF2B5EF4-FFF2-40B4-BE49-F238E27FC236}">
                <a16:creationId xmlns:a16="http://schemas.microsoft.com/office/drawing/2014/main" id="{38F78004-2A38-4639-9E72-A171A0925E62}"/>
              </a:ext>
            </a:extLst>
          </p:cNvPr>
          <p:cNvPicPr>
            <a:picLocks noChangeAspect="1"/>
          </p:cNvPicPr>
          <p:nvPr/>
        </p:nvPicPr>
        <p:blipFill>
          <a:blip r:embed="rId3">
            <a:duotone>
              <a:prstClr val="black"/>
              <a:schemeClr val="accent1">
                <a:tint val="45000"/>
                <a:satMod val="400000"/>
              </a:schemeClr>
            </a:duotone>
          </a:blip>
          <a:stretch>
            <a:fillRect/>
          </a:stretch>
        </p:blipFill>
        <p:spPr>
          <a:xfrm>
            <a:off x="522118" y="964765"/>
            <a:ext cx="527037" cy="508863"/>
          </a:xfrm>
          <a:prstGeom prst="rect">
            <a:avLst/>
          </a:prstGeom>
        </p:spPr>
      </p:pic>
      <p:sp>
        <p:nvSpPr>
          <p:cNvPr id="2" name="object 5">
            <a:extLst>
              <a:ext uri="{FF2B5EF4-FFF2-40B4-BE49-F238E27FC236}">
                <a16:creationId xmlns:a16="http://schemas.microsoft.com/office/drawing/2014/main" id="{D6132EEA-AAAF-1B8C-4308-E4B9FB3BED17}"/>
              </a:ext>
            </a:extLst>
          </p:cNvPr>
          <p:cNvSpPr txBox="1"/>
          <p:nvPr/>
        </p:nvSpPr>
        <p:spPr>
          <a:xfrm>
            <a:off x="1382395" y="2499995"/>
            <a:ext cx="9427210" cy="1423467"/>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69900">
              <a:lnSpc>
                <a:spcPct val="100000"/>
              </a:lnSpc>
              <a:spcBef>
                <a:spcPts val="100"/>
              </a:spcBef>
            </a:pPr>
            <a:r>
              <a:rPr lang="en-US" sz="1800" dirty="0">
                <a:latin typeface="Arial MT"/>
                <a:cs typeface="Arial MT"/>
              </a:rPr>
              <a:t>Department graduates,</a:t>
            </a:r>
          </a:p>
          <a:p>
            <a:pPr marL="469900">
              <a:lnSpc>
                <a:spcPct val="100000"/>
              </a:lnSpc>
              <a:spcBef>
                <a:spcPts val="100"/>
              </a:spcBef>
            </a:pPr>
            <a:endParaRPr lang="en-US" sz="1800" dirty="0">
              <a:latin typeface="Arial MT"/>
              <a:cs typeface="Arial MT"/>
            </a:endParaRPr>
          </a:p>
          <a:p>
            <a:pPr marL="469900">
              <a:lnSpc>
                <a:spcPct val="100000"/>
              </a:lnSpc>
              <a:spcBef>
                <a:spcPts val="100"/>
              </a:spcBef>
            </a:pPr>
            <a:r>
              <a:rPr lang="en-US" sz="1800" dirty="0">
                <a:latin typeface="Arial MT"/>
                <a:cs typeface="Arial MT"/>
              </a:rPr>
              <a:t>They can work in many fields such as banking, telecommunications, automotive, hospitals, robotics, automation and software companies, defense industry, web design and programming, universities and </a:t>
            </a:r>
            <a:r>
              <a:rPr lang="tr-TR" sz="1800" dirty="0">
                <a:latin typeface="Arial MT"/>
                <a:cs typeface="Arial MT"/>
              </a:rPr>
              <a:t>Teknopark</a:t>
            </a:r>
            <a:r>
              <a:rPr lang="en-US" sz="1800" dirty="0">
                <a:latin typeface="Arial MT"/>
                <a:cs typeface="Arial MT"/>
              </a:rPr>
              <a:t>.</a:t>
            </a:r>
          </a:p>
        </p:txBody>
      </p:sp>
    </p:spTree>
    <p:extLst>
      <p:ext uri="{BB962C8B-B14F-4D97-AF65-F5344CB8AC3E}">
        <p14:creationId xmlns:p14="http://schemas.microsoft.com/office/powerpoint/2010/main" val="69493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a:extLst>
              <a:ext uri="{FF2B5EF4-FFF2-40B4-BE49-F238E27FC236}">
                <a16:creationId xmlns:a16="http://schemas.microsoft.com/office/drawing/2014/main" id="{F9BDDC9E-D4E4-4011-B920-F94996451370}"/>
              </a:ext>
            </a:extLst>
          </p:cNvPr>
          <p:cNvPicPr>
            <a:picLocks noChangeAspect="1"/>
          </p:cNvPicPr>
          <p:nvPr/>
        </p:nvPicPr>
        <p:blipFill>
          <a:blip r:embed="rId2">
            <a:duotone>
              <a:prstClr val="black"/>
              <a:schemeClr val="accent1">
                <a:tint val="45000"/>
                <a:satMod val="400000"/>
              </a:schemeClr>
            </a:duotone>
          </a:blip>
          <a:stretch>
            <a:fillRect/>
          </a:stretch>
        </p:blipFill>
        <p:spPr>
          <a:xfrm>
            <a:off x="513176" y="539309"/>
            <a:ext cx="505583" cy="50558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
        <p:nvSpPr>
          <p:cNvPr id="13" name="Metin kutusu 12"/>
          <p:cNvSpPr txBox="1"/>
          <p:nvPr/>
        </p:nvSpPr>
        <p:spPr>
          <a:xfrm>
            <a:off x="1059206" y="506283"/>
            <a:ext cx="7016817" cy="538609"/>
          </a:xfrm>
          <a:prstGeom prst="rect">
            <a:avLst/>
          </a:prstGeom>
          <a:noFill/>
        </p:spPr>
        <p:txBody>
          <a:bodyPr wrap="square" rtlCol="0">
            <a:spAutoFit/>
          </a:bodyPr>
          <a:lstStyle/>
          <a:p>
            <a:r>
              <a:rPr lang="tr-TR" sz="2900" dirty="0" err="1">
                <a:solidFill>
                  <a:schemeClr val="accent1">
                    <a:lumMod val="50000"/>
                  </a:schemeClr>
                </a:solidFill>
                <a:latin typeface="Roboto" pitchFamily="2" charset="0"/>
                <a:ea typeface="Roboto" pitchFamily="2" charset="0"/>
              </a:rPr>
              <a:t>Department</a:t>
            </a:r>
            <a:r>
              <a:rPr lang="tr-TR" sz="2900" dirty="0">
                <a:solidFill>
                  <a:schemeClr val="accent1">
                    <a:lumMod val="50000"/>
                  </a:schemeClr>
                </a:solidFill>
                <a:latin typeface="Roboto" pitchFamily="2" charset="0"/>
                <a:ea typeface="Roboto" pitchFamily="2" charset="0"/>
              </a:rPr>
              <a:t> </a:t>
            </a:r>
            <a:r>
              <a:rPr lang="tr-TR" sz="2900" dirty="0" err="1">
                <a:solidFill>
                  <a:schemeClr val="accent1">
                    <a:lumMod val="50000"/>
                  </a:schemeClr>
                </a:solidFill>
                <a:latin typeface="Roboto" pitchFamily="2" charset="0"/>
                <a:ea typeface="Roboto" pitchFamily="2" charset="0"/>
              </a:rPr>
              <a:t>Academician</a:t>
            </a:r>
            <a:r>
              <a:rPr lang="tr-TR" sz="2900" dirty="0">
                <a:solidFill>
                  <a:schemeClr val="accent1">
                    <a:lumMod val="50000"/>
                  </a:schemeClr>
                </a:solidFill>
                <a:latin typeface="Roboto" pitchFamily="2" charset="0"/>
                <a:ea typeface="Roboto" pitchFamily="2" charset="0"/>
              </a:rPr>
              <a:t> Information</a:t>
            </a:r>
          </a:p>
        </p:txBody>
      </p:sp>
      <p:graphicFrame>
        <p:nvGraphicFramePr>
          <p:cNvPr id="2" name="object 6">
            <a:extLst>
              <a:ext uri="{FF2B5EF4-FFF2-40B4-BE49-F238E27FC236}">
                <a16:creationId xmlns:a16="http://schemas.microsoft.com/office/drawing/2014/main" id="{E5D93234-2AA3-8155-55EF-5149562CF590}"/>
              </a:ext>
            </a:extLst>
          </p:cNvPr>
          <p:cNvGraphicFramePr>
            <a:graphicFrameLocks noGrp="1"/>
          </p:cNvGraphicFramePr>
          <p:nvPr>
            <p:extLst>
              <p:ext uri="{D42A27DB-BD31-4B8C-83A1-F6EECF244321}">
                <p14:modId xmlns:p14="http://schemas.microsoft.com/office/powerpoint/2010/main" val="880581137"/>
              </p:ext>
            </p:extLst>
          </p:nvPr>
        </p:nvGraphicFramePr>
        <p:xfrm>
          <a:off x="372533" y="3242353"/>
          <a:ext cx="11421536" cy="822960"/>
        </p:xfrm>
        <a:graphic>
          <a:graphicData uri="http://schemas.openxmlformats.org/drawingml/2006/table">
            <a:tbl>
              <a:tblPr firstRow="1" bandRow="1">
                <a:tableStyleId>{2D5ABB26-0587-4C30-8999-92F81FD0307C}</a:tableStyleId>
              </a:tblPr>
              <a:tblGrid>
                <a:gridCol w="1631648">
                  <a:extLst>
                    <a:ext uri="{9D8B030D-6E8A-4147-A177-3AD203B41FA5}">
                      <a16:colId xmlns:a16="http://schemas.microsoft.com/office/drawing/2014/main" val="1137917257"/>
                    </a:ext>
                  </a:extLst>
                </a:gridCol>
                <a:gridCol w="1631648">
                  <a:extLst>
                    <a:ext uri="{9D8B030D-6E8A-4147-A177-3AD203B41FA5}">
                      <a16:colId xmlns:a16="http://schemas.microsoft.com/office/drawing/2014/main" val="20000"/>
                    </a:ext>
                  </a:extLst>
                </a:gridCol>
                <a:gridCol w="1631648">
                  <a:extLst>
                    <a:ext uri="{9D8B030D-6E8A-4147-A177-3AD203B41FA5}">
                      <a16:colId xmlns:a16="http://schemas.microsoft.com/office/drawing/2014/main" val="20001"/>
                    </a:ext>
                  </a:extLst>
                </a:gridCol>
                <a:gridCol w="1631648">
                  <a:extLst>
                    <a:ext uri="{9D8B030D-6E8A-4147-A177-3AD203B41FA5}">
                      <a16:colId xmlns:a16="http://schemas.microsoft.com/office/drawing/2014/main" val="20002"/>
                    </a:ext>
                  </a:extLst>
                </a:gridCol>
                <a:gridCol w="1631648">
                  <a:extLst>
                    <a:ext uri="{9D8B030D-6E8A-4147-A177-3AD203B41FA5}">
                      <a16:colId xmlns:a16="http://schemas.microsoft.com/office/drawing/2014/main" val="20003"/>
                    </a:ext>
                  </a:extLst>
                </a:gridCol>
                <a:gridCol w="1631648">
                  <a:extLst>
                    <a:ext uri="{9D8B030D-6E8A-4147-A177-3AD203B41FA5}">
                      <a16:colId xmlns:a16="http://schemas.microsoft.com/office/drawing/2014/main" val="20004"/>
                    </a:ext>
                  </a:extLst>
                </a:gridCol>
                <a:gridCol w="1631648">
                  <a:extLst>
                    <a:ext uri="{9D8B030D-6E8A-4147-A177-3AD203B41FA5}">
                      <a16:colId xmlns:a16="http://schemas.microsoft.com/office/drawing/2014/main" val="20005"/>
                    </a:ext>
                  </a:extLst>
                </a:gridCol>
              </a:tblGrid>
              <a:tr h="822960">
                <a:tc>
                  <a:txBody>
                    <a:bodyPr/>
                    <a:lstStyle/>
                    <a:p>
                      <a:pPr marL="290195" marR="281940" algn="ctr">
                        <a:lnSpc>
                          <a:spcPct val="100000"/>
                        </a:lnSpc>
                      </a:pPr>
                      <a:r>
                        <a:rPr lang="tr-TR" sz="1200" dirty="0">
                          <a:latin typeface="Arial MT"/>
                          <a:cs typeface="Arial MT"/>
                        </a:rPr>
                        <a:t>Prof. Dr.</a:t>
                      </a:r>
                    </a:p>
                    <a:p>
                      <a:pPr marL="290195" marR="281940" algn="ctr">
                        <a:lnSpc>
                          <a:spcPct val="100000"/>
                        </a:lnSpc>
                      </a:pPr>
                      <a:r>
                        <a:rPr lang="tr-TR" sz="1200" dirty="0">
                          <a:latin typeface="Arial MT"/>
                          <a:cs typeface="Arial MT"/>
                        </a:rPr>
                        <a:t>Hüseyin</a:t>
                      </a:r>
                    </a:p>
                    <a:p>
                      <a:pPr marL="290195" marR="281940" algn="ctr">
                        <a:lnSpc>
                          <a:spcPct val="100000"/>
                        </a:lnSpc>
                      </a:pPr>
                      <a:r>
                        <a:rPr lang="tr-TR" sz="1200" dirty="0">
                          <a:latin typeface="Arial MT"/>
                          <a:cs typeface="Arial MT"/>
                        </a:rPr>
                        <a:t>DEMİR</a:t>
                      </a:r>
                      <a:endParaRPr sz="12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330"/>
                        </a:spcBef>
                      </a:pPr>
                      <a:r>
                        <a:rPr lang="tr-TR" sz="1200" spc="-10" dirty="0" err="1">
                          <a:latin typeface="Arial MT"/>
                          <a:cs typeface="Arial MT"/>
                        </a:rPr>
                        <a:t>Assoc</a:t>
                      </a:r>
                      <a:r>
                        <a:rPr sz="1200" dirty="0">
                          <a:latin typeface="Arial MT"/>
                          <a:cs typeface="Arial MT"/>
                        </a:rPr>
                        <a:t>.</a:t>
                      </a:r>
                      <a:r>
                        <a:rPr sz="1200" spc="-30" dirty="0">
                          <a:latin typeface="Arial MT"/>
                          <a:cs typeface="Arial MT"/>
                        </a:rPr>
                        <a:t> </a:t>
                      </a:r>
                      <a:r>
                        <a:rPr sz="1200" spc="-40" dirty="0">
                          <a:latin typeface="Arial MT"/>
                          <a:cs typeface="Arial MT"/>
                        </a:rPr>
                        <a:t>Dr</a:t>
                      </a:r>
                      <a:r>
                        <a:rPr sz="1200" dirty="0">
                          <a:latin typeface="Arial MT"/>
                          <a:cs typeface="Arial MT"/>
                        </a:rPr>
                        <a:t>.</a:t>
                      </a:r>
                    </a:p>
                    <a:p>
                      <a:pPr marL="290195" marR="281940" algn="ctr">
                        <a:lnSpc>
                          <a:spcPct val="100000"/>
                        </a:lnSpc>
                      </a:pPr>
                      <a:r>
                        <a:rPr lang="en-US" sz="1200" spc="-15" dirty="0" err="1">
                          <a:latin typeface="Arial MT"/>
                          <a:cs typeface="Arial MT"/>
                        </a:rPr>
                        <a:t>Muammer</a:t>
                      </a:r>
                      <a:r>
                        <a:rPr lang="en-US" sz="1200" spc="-15" dirty="0">
                          <a:latin typeface="Arial MT"/>
                          <a:cs typeface="Arial MT"/>
                        </a:rPr>
                        <a:t> TÜRKOĞLU</a:t>
                      </a:r>
                      <a:r>
                        <a:rPr sz="1200" dirty="0">
                          <a:latin typeface="Arial MT"/>
                          <a:cs typeface="Arial MT"/>
                        </a:rPr>
                        <a:t> </a:t>
                      </a:r>
                      <a:r>
                        <a:rPr lang="tr-TR" sz="1200" spc="-10" dirty="0" err="1">
                          <a:latin typeface="Arial MT"/>
                          <a:cs typeface="Arial MT"/>
                        </a:rPr>
                        <a:t>Head</a:t>
                      </a:r>
                      <a:r>
                        <a:rPr lang="tr-TR" sz="1200" spc="-10" dirty="0">
                          <a:latin typeface="Arial MT"/>
                          <a:cs typeface="Arial MT"/>
                        </a:rPr>
                        <a:t> of </a:t>
                      </a:r>
                      <a:r>
                        <a:rPr lang="tr-TR" sz="1200" spc="-10" dirty="0" err="1">
                          <a:latin typeface="Arial MT"/>
                          <a:cs typeface="Arial MT"/>
                        </a:rPr>
                        <a:t>Dept</a:t>
                      </a:r>
                      <a:r>
                        <a:rPr lang="tr-TR" sz="1200" spc="-10" dirty="0">
                          <a:latin typeface="Arial MT"/>
                          <a:cs typeface="Arial MT"/>
                        </a:rPr>
                        <a:t>.</a:t>
                      </a:r>
                      <a:endParaRPr sz="1200" dirty="0">
                        <a:latin typeface="Arial MT"/>
                        <a:cs typeface="Arial MT"/>
                      </a:endParaRPr>
                    </a:p>
                  </a:txBody>
                  <a:tcPr marL="0" marR="0" marT="4191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0" marR="485775" indent="3810" algn="ctr">
                        <a:lnSpc>
                          <a:spcPct val="100000"/>
                        </a:lnSpc>
                        <a:spcBef>
                          <a:spcPts val="330"/>
                        </a:spcBef>
                      </a:pPr>
                      <a:r>
                        <a:rPr lang="tr-TR" sz="1200" spc="-5" dirty="0" err="1">
                          <a:latin typeface="Arial MT"/>
                          <a:cs typeface="Arial MT"/>
                        </a:rPr>
                        <a:t>Assoc</a:t>
                      </a:r>
                      <a:r>
                        <a:rPr lang="en-US" sz="1200" spc="-5" dirty="0">
                          <a:latin typeface="Arial MT"/>
                          <a:cs typeface="Arial MT"/>
                        </a:rPr>
                        <a:t>.</a:t>
                      </a:r>
                      <a:r>
                        <a:rPr lang="tr-TR" sz="1200" spc="-5" dirty="0">
                          <a:latin typeface="Arial MT"/>
                          <a:cs typeface="Arial MT"/>
                        </a:rPr>
                        <a:t> </a:t>
                      </a:r>
                      <a:r>
                        <a:rPr lang="en-US" sz="1200" spc="-30" dirty="0">
                          <a:latin typeface="Arial MT"/>
                          <a:cs typeface="Arial MT"/>
                        </a:rPr>
                        <a:t>Dr. </a:t>
                      </a:r>
                      <a:r>
                        <a:rPr lang="en-US" sz="1200" spc="-10" dirty="0">
                          <a:latin typeface="Arial MT"/>
                          <a:cs typeface="Arial MT"/>
                        </a:rPr>
                        <a:t>Zafer </a:t>
                      </a:r>
                      <a:r>
                        <a:rPr lang="en-US" sz="1200" spc="-5" dirty="0">
                          <a:latin typeface="Arial MT"/>
                          <a:cs typeface="Arial MT"/>
                        </a:rPr>
                        <a:t> </a:t>
                      </a:r>
                      <a:r>
                        <a:rPr lang="en-US" sz="1200" spc="-15" dirty="0">
                          <a:latin typeface="Arial MT"/>
                          <a:cs typeface="Arial MT"/>
                        </a:rPr>
                        <a:t>C</a:t>
                      </a:r>
                      <a:r>
                        <a:rPr lang="en-US" sz="1200" spc="-10" dirty="0">
                          <a:latin typeface="Arial MT"/>
                          <a:cs typeface="Arial MT"/>
                        </a:rPr>
                        <a:t>Ö</a:t>
                      </a:r>
                      <a:r>
                        <a:rPr lang="en-US" sz="1200" spc="-20" dirty="0">
                          <a:latin typeface="Arial MT"/>
                          <a:cs typeface="Arial MT"/>
                        </a:rPr>
                        <a:t>M</a:t>
                      </a:r>
                      <a:r>
                        <a:rPr lang="en-US" sz="1200" spc="-10" dirty="0">
                          <a:latin typeface="Arial MT"/>
                          <a:cs typeface="Arial MT"/>
                        </a:rPr>
                        <a:t>E</a:t>
                      </a:r>
                      <a:r>
                        <a:rPr lang="en-US" sz="1200" spc="-15" dirty="0">
                          <a:latin typeface="Arial MT"/>
                          <a:cs typeface="Arial MT"/>
                        </a:rPr>
                        <a:t>R</a:t>
                      </a:r>
                      <a:r>
                        <a:rPr lang="en-US" sz="1200" dirty="0">
                          <a:latin typeface="Arial MT"/>
                          <a:cs typeface="Arial MT"/>
                        </a:rPr>
                        <a:t>T</a:t>
                      </a: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7359" marR="456565" indent="1905" algn="ctr">
                        <a:lnSpc>
                          <a:spcPct val="100000"/>
                        </a:lnSpc>
                        <a:spcBef>
                          <a:spcPts val="330"/>
                        </a:spcBef>
                      </a:pPr>
                      <a:r>
                        <a:rPr lang="tr-TR" sz="1200" spc="-5" dirty="0" err="1">
                          <a:latin typeface="Arial MT"/>
                          <a:cs typeface="Arial MT"/>
                        </a:rPr>
                        <a:t>Assoc</a:t>
                      </a:r>
                      <a:r>
                        <a:rPr sz="1200" spc="-5" dirty="0">
                          <a:latin typeface="Arial MT"/>
                          <a:cs typeface="Arial MT"/>
                        </a:rPr>
                        <a:t>. </a:t>
                      </a:r>
                      <a:r>
                        <a:rPr sz="1200" spc="-30" dirty="0">
                          <a:latin typeface="Arial MT"/>
                          <a:cs typeface="Arial MT"/>
                        </a:rPr>
                        <a:t>Dr. </a:t>
                      </a:r>
                      <a:r>
                        <a:rPr sz="1200" spc="-25" dirty="0">
                          <a:latin typeface="Arial MT"/>
                          <a:cs typeface="Arial MT"/>
                        </a:rPr>
                        <a:t> </a:t>
                      </a:r>
                      <a:r>
                        <a:rPr sz="1200" spc="-10" dirty="0">
                          <a:latin typeface="Arial MT"/>
                          <a:cs typeface="Arial MT"/>
                        </a:rPr>
                        <a:t>Abdu</a:t>
                      </a:r>
                      <a:r>
                        <a:rPr sz="1200" spc="-15" dirty="0">
                          <a:latin typeface="Arial MT"/>
                          <a:cs typeface="Arial MT"/>
                        </a:rPr>
                        <a:t>lk</a:t>
                      </a:r>
                      <a:r>
                        <a:rPr sz="1200" spc="-10" dirty="0">
                          <a:latin typeface="Arial MT"/>
                          <a:cs typeface="Arial MT"/>
                        </a:rPr>
                        <a:t>ad</a:t>
                      </a:r>
                      <a:r>
                        <a:rPr sz="1200" spc="-15" dirty="0">
                          <a:latin typeface="Arial MT"/>
                          <a:cs typeface="Arial MT"/>
                        </a:rPr>
                        <a:t>i</a:t>
                      </a:r>
                      <a:r>
                        <a:rPr sz="1200" dirty="0">
                          <a:latin typeface="Arial MT"/>
                          <a:cs typeface="Arial MT"/>
                        </a:rPr>
                        <a:t>r  </a:t>
                      </a:r>
                      <a:r>
                        <a:rPr sz="1200" spc="-10" dirty="0">
                          <a:latin typeface="Arial MT"/>
                          <a:cs typeface="Arial MT"/>
                        </a:rPr>
                        <a:t>KARACI</a:t>
                      </a:r>
                      <a:endParaRPr sz="12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0" marR="485775" indent="3810" algn="ctr">
                        <a:lnSpc>
                          <a:spcPct val="100000"/>
                        </a:lnSpc>
                        <a:spcBef>
                          <a:spcPts val="330"/>
                        </a:spcBef>
                      </a:pPr>
                      <a:r>
                        <a:rPr lang="tr-TR" sz="1200" spc="-5" dirty="0" err="1">
                          <a:latin typeface="Arial MT"/>
                          <a:cs typeface="Arial MT"/>
                        </a:rPr>
                        <a:t>Assoc</a:t>
                      </a:r>
                      <a:r>
                        <a:rPr sz="1200" spc="-5" dirty="0">
                          <a:latin typeface="Arial MT"/>
                          <a:cs typeface="Arial MT"/>
                        </a:rPr>
                        <a:t>.</a:t>
                      </a:r>
                      <a:r>
                        <a:rPr sz="1200" spc="-30" dirty="0">
                          <a:latin typeface="Arial MT"/>
                          <a:cs typeface="Arial MT"/>
                        </a:rPr>
                        <a:t>Dr. </a:t>
                      </a:r>
                      <a:r>
                        <a:rPr lang="en-US" sz="1200" spc="-5" dirty="0" err="1">
                          <a:latin typeface="Arial MT"/>
                          <a:cs typeface="Arial MT"/>
                        </a:rPr>
                        <a:t>Selçuk</a:t>
                      </a:r>
                      <a:r>
                        <a:rPr lang="en-US" sz="1200" spc="-5" dirty="0">
                          <a:latin typeface="Arial MT"/>
                          <a:cs typeface="Arial MT"/>
                        </a:rPr>
                        <a:t> </a:t>
                      </a:r>
                      <a:r>
                        <a:rPr lang="en-US" sz="1200" dirty="0">
                          <a:latin typeface="Arial MT"/>
                          <a:cs typeface="Arial MT"/>
                        </a:rPr>
                        <a:t> </a:t>
                      </a:r>
                      <a:r>
                        <a:rPr lang="en-US" sz="1200" spc="-5" dirty="0">
                          <a:latin typeface="Arial MT"/>
                          <a:cs typeface="Arial MT"/>
                        </a:rPr>
                        <a:t>ÇAKMAK</a:t>
                      </a:r>
                      <a:endParaRPr sz="12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8140" marR="346710" algn="ctr">
                        <a:lnSpc>
                          <a:spcPct val="100000"/>
                        </a:lnSpc>
                        <a:spcBef>
                          <a:spcPts val="330"/>
                        </a:spcBef>
                      </a:pPr>
                      <a:r>
                        <a:rPr lang="tr-TR" sz="1200" spc="-40" dirty="0" err="1">
                          <a:latin typeface="Arial MT"/>
                          <a:cs typeface="Arial MT"/>
                        </a:rPr>
                        <a:t>Assist</a:t>
                      </a:r>
                      <a:r>
                        <a:rPr lang="tr-TR" sz="1200" spc="-40" dirty="0">
                          <a:latin typeface="Arial MT"/>
                          <a:cs typeface="Arial MT"/>
                        </a:rPr>
                        <a:t>. </a:t>
                      </a:r>
                      <a:r>
                        <a:rPr lang="en-US" sz="1200" spc="-40" dirty="0">
                          <a:latin typeface="Arial MT"/>
                          <a:cs typeface="Arial MT"/>
                        </a:rPr>
                        <a:t>Dr</a:t>
                      </a:r>
                      <a:r>
                        <a:rPr lang="en-US" sz="1200" dirty="0">
                          <a:latin typeface="Arial MT"/>
                          <a:cs typeface="Arial MT"/>
                        </a:rPr>
                        <a:t>.</a:t>
                      </a:r>
                      <a:r>
                        <a:rPr lang="en-US" sz="1200" spc="-45" dirty="0">
                          <a:latin typeface="Arial MT"/>
                          <a:cs typeface="Arial MT"/>
                        </a:rPr>
                        <a:t> </a:t>
                      </a:r>
                      <a:r>
                        <a:rPr lang="en-US" sz="1200" dirty="0">
                          <a:latin typeface="Arial MT"/>
                          <a:cs typeface="Arial MT"/>
                        </a:rPr>
                        <a:t> </a:t>
                      </a:r>
                      <a:r>
                        <a:rPr lang="en-US" sz="1200" spc="-15" dirty="0" err="1">
                          <a:latin typeface="Arial MT"/>
                          <a:cs typeface="Arial MT"/>
                        </a:rPr>
                        <a:t>Emel</a:t>
                      </a:r>
                      <a:r>
                        <a:rPr lang="en-US" sz="1200" spc="-15" dirty="0">
                          <a:latin typeface="Arial MT"/>
                          <a:cs typeface="Arial MT"/>
                        </a:rPr>
                        <a:t>   SOYLU</a:t>
                      </a:r>
                      <a:endParaRPr lang="en-US" sz="12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8140" marR="346710" algn="ctr">
                        <a:lnSpc>
                          <a:spcPct val="100000"/>
                        </a:lnSpc>
                        <a:spcBef>
                          <a:spcPts val="330"/>
                        </a:spcBef>
                      </a:pPr>
                      <a:r>
                        <a:rPr lang="tr-TR" sz="1200" spc="-40" dirty="0" err="1">
                          <a:latin typeface="Arial MT"/>
                          <a:cs typeface="Arial MT"/>
                        </a:rPr>
                        <a:t>Assist</a:t>
                      </a:r>
                      <a:r>
                        <a:rPr lang="tr-TR" sz="1200" spc="-40" dirty="0">
                          <a:latin typeface="Arial MT"/>
                          <a:cs typeface="Arial MT"/>
                        </a:rPr>
                        <a:t>. </a:t>
                      </a:r>
                      <a:r>
                        <a:rPr lang="en-US" sz="1200" spc="-40" dirty="0">
                          <a:latin typeface="Arial MT"/>
                          <a:cs typeface="Arial MT"/>
                        </a:rPr>
                        <a:t>Dr</a:t>
                      </a:r>
                      <a:r>
                        <a:rPr lang="en-US" sz="1200" dirty="0">
                          <a:latin typeface="Arial MT"/>
                          <a:cs typeface="Arial MT"/>
                        </a:rPr>
                        <a:t>.</a:t>
                      </a:r>
                      <a:r>
                        <a:rPr lang="en-US" sz="1200" spc="-45" dirty="0">
                          <a:latin typeface="Arial MT"/>
                          <a:cs typeface="Arial MT"/>
                        </a:rPr>
                        <a:t> </a:t>
                      </a:r>
                      <a:r>
                        <a:rPr lang="tr-TR" sz="1200" spc="-15" dirty="0">
                          <a:latin typeface="Arial MT"/>
                          <a:cs typeface="Arial MT"/>
                        </a:rPr>
                        <a:t>Nurettin </a:t>
                      </a:r>
                      <a:r>
                        <a:rPr lang="tr-TR" sz="1200" spc="-10" dirty="0">
                          <a:latin typeface="Arial MT"/>
                          <a:cs typeface="Arial MT"/>
                        </a:rPr>
                        <a:t> </a:t>
                      </a:r>
                      <a:r>
                        <a:rPr lang="tr-TR" sz="1200" spc="-80" dirty="0">
                          <a:latin typeface="Arial MT"/>
                          <a:cs typeface="Arial MT"/>
                        </a:rPr>
                        <a:t>ŞENYER</a:t>
                      </a:r>
                      <a:endParaRPr sz="12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graphicFrame>
        <p:nvGraphicFramePr>
          <p:cNvPr id="3" name="object 7">
            <a:extLst>
              <a:ext uri="{FF2B5EF4-FFF2-40B4-BE49-F238E27FC236}">
                <a16:creationId xmlns:a16="http://schemas.microsoft.com/office/drawing/2014/main" id="{6C6E1509-9EE5-ADE0-6C79-41D8DC3F8D34}"/>
              </a:ext>
            </a:extLst>
          </p:cNvPr>
          <p:cNvGraphicFramePr>
            <a:graphicFrameLocks noGrp="1"/>
          </p:cNvGraphicFramePr>
          <p:nvPr>
            <p:extLst>
              <p:ext uri="{D42A27DB-BD31-4B8C-83A1-F6EECF244321}">
                <p14:modId xmlns:p14="http://schemas.microsoft.com/office/powerpoint/2010/main" val="1742910088"/>
              </p:ext>
            </p:extLst>
          </p:nvPr>
        </p:nvGraphicFramePr>
        <p:xfrm>
          <a:off x="1101978" y="5636577"/>
          <a:ext cx="9848850" cy="774064"/>
        </p:xfrm>
        <a:graphic>
          <a:graphicData uri="http://schemas.openxmlformats.org/drawingml/2006/table">
            <a:tbl>
              <a:tblPr firstRow="1" bandRow="1">
                <a:tableStyleId>{2D5ABB26-0587-4C30-8999-92F81FD0307C}</a:tableStyleId>
              </a:tblPr>
              <a:tblGrid>
                <a:gridCol w="1641475">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gridCol w="1641475">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gridCol w="1641475">
                  <a:extLst>
                    <a:ext uri="{9D8B030D-6E8A-4147-A177-3AD203B41FA5}">
                      <a16:colId xmlns:a16="http://schemas.microsoft.com/office/drawing/2014/main" val="20004"/>
                    </a:ext>
                  </a:extLst>
                </a:gridCol>
                <a:gridCol w="1641475">
                  <a:extLst>
                    <a:ext uri="{9D8B030D-6E8A-4147-A177-3AD203B41FA5}">
                      <a16:colId xmlns:a16="http://schemas.microsoft.com/office/drawing/2014/main" val="20005"/>
                    </a:ext>
                  </a:extLst>
                </a:gridCol>
              </a:tblGrid>
              <a:tr h="640080">
                <a:tc>
                  <a:txBody>
                    <a:bodyPr/>
                    <a:lstStyle/>
                    <a:p>
                      <a:pPr marL="357505" marR="347345" algn="ctr">
                        <a:lnSpc>
                          <a:spcPct val="100000"/>
                        </a:lnSpc>
                        <a:spcBef>
                          <a:spcPts val="334"/>
                        </a:spcBef>
                      </a:pPr>
                      <a:r>
                        <a:rPr lang="tr-TR" sz="1200" spc="-40" dirty="0" err="1">
                          <a:latin typeface="Arial MT"/>
                          <a:cs typeface="Arial MT"/>
                        </a:rPr>
                        <a:t>Assist</a:t>
                      </a:r>
                      <a:r>
                        <a:rPr lang="tr-TR" sz="1200" spc="-40" dirty="0">
                          <a:latin typeface="Arial MT"/>
                          <a:cs typeface="Arial MT"/>
                        </a:rPr>
                        <a:t>. </a:t>
                      </a:r>
                      <a:r>
                        <a:rPr lang="en-US" sz="1200" spc="-40" dirty="0">
                          <a:latin typeface="Arial MT"/>
                          <a:cs typeface="Arial MT"/>
                        </a:rPr>
                        <a:t>Dr</a:t>
                      </a:r>
                      <a:r>
                        <a:rPr lang="en-US" sz="1200" dirty="0">
                          <a:latin typeface="Arial MT"/>
                          <a:cs typeface="Arial MT"/>
                        </a:rPr>
                        <a:t>.</a:t>
                      </a:r>
                      <a:r>
                        <a:rPr lang="en-US" sz="1200" spc="-45" dirty="0">
                          <a:latin typeface="Arial MT"/>
                          <a:cs typeface="Arial MT"/>
                        </a:rPr>
                        <a:t> </a:t>
                      </a:r>
                      <a:r>
                        <a:rPr lang="en-US" sz="1200" spc="-5" dirty="0">
                          <a:latin typeface="Arial MT"/>
                          <a:cs typeface="Arial MT"/>
                        </a:rPr>
                        <a:t>Özgür TONKAL</a:t>
                      </a:r>
                      <a:endParaRPr sz="1200" dirty="0">
                        <a:latin typeface="Arial MT"/>
                        <a:cs typeface="Arial MT"/>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23875" marR="514350" algn="ctr">
                        <a:lnSpc>
                          <a:spcPct val="100000"/>
                        </a:lnSpc>
                        <a:spcBef>
                          <a:spcPts val="334"/>
                        </a:spcBef>
                      </a:pPr>
                      <a:r>
                        <a:rPr lang="tr-TR" sz="1200" spc="-15" dirty="0" err="1">
                          <a:latin typeface="Arial MT"/>
                          <a:cs typeface="Arial MT"/>
                        </a:rPr>
                        <a:t>Researh</a:t>
                      </a:r>
                      <a:r>
                        <a:rPr lang="tr-TR" sz="1200" spc="-15" dirty="0">
                          <a:latin typeface="Arial MT"/>
                          <a:cs typeface="Arial MT"/>
                        </a:rPr>
                        <a:t> </a:t>
                      </a:r>
                      <a:r>
                        <a:rPr lang="tr-TR" sz="1200" spc="-15" dirty="0" err="1">
                          <a:latin typeface="Arial MT"/>
                          <a:cs typeface="Arial MT"/>
                        </a:rPr>
                        <a:t>Assist</a:t>
                      </a:r>
                      <a:r>
                        <a:rPr lang="tr-TR" sz="1200" spc="-15" dirty="0">
                          <a:latin typeface="Arial MT"/>
                          <a:cs typeface="Arial MT"/>
                        </a:rPr>
                        <a:t>. </a:t>
                      </a:r>
                      <a:r>
                        <a:rPr sz="1200" spc="-15" dirty="0">
                          <a:latin typeface="Arial MT"/>
                          <a:cs typeface="Arial MT"/>
                        </a:rPr>
                        <a:t>Ferhat </a:t>
                      </a:r>
                      <a:r>
                        <a:rPr sz="1200" spc="-10" dirty="0">
                          <a:latin typeface="Arial MT"/>
                          <a:cs typeface="Arial MT"/>
                        </a:rPr>
                        <a:t> </a:t>
                      </a:r>
                      <a:r>
                        <a:rPr sz="1200" spc="-20" dirty="0">
                          <a:latin typeface="Arial MT"/>
                          <a:cs typeface="Arial MT"/>
                        </a:rPr>
                        <a:t>ARAT</a:t>
                      </a:r>
                      <a:endParaRPr sz="1200" dirty="0">
                        <a:latin typeface="Arial MT"/>
                        <a:cs typeface="Arial MT"/>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2125" marR="481965" indent="1270" algn="ctr">
                        <a:lnSpc>
                          <a:spcPct val="100000"/>
                        </a:lnSpc>
                        <a:spcBef>
                          <a:spcPts val="334"/>
                        </a:spcBef>
                      </a:pPr>
                      <a:r>
                        <a:rPr lang="tr-TR" sz="1200" spc="-15" dirty="0" err="1">
                          <a:latin typeface="Arial MT"/>
                          <a:cs typeface="Arial MT"/>
                        </a:rPr>
                        <a:t>Research</a:t>
                      </a:r>
                      <a:r>
                        <a:rPr lang="tr-TR" sz="1200" spc="-15" dirty="0">
                          <a:latin typeface="Arial MT"/>
                          <a:cs typeface="Arial MT"/>
                        </a:rPr>
                        <a:t> </a:t>
                      </a:r>
                      <a:r>
                        <a:rPr lang="tr-TR" sz="1200" spc="-15" dirty="0" err="1">
                          <a:latin typeface="Arial MT"/>
                          <a:cs typeface="Arial MT"/>
                        </a:rPr>
                        <a:t>Assist</a:t>
                      </a:r>
                      <a:r>
                        <a:rPr lang="tr-TR" sz="1200" spc="-15" dirty="0">
                          <a:latin typeface="Arial MT"/>
                          <a:cs typeface="Arial MT"/>
                        </a:rPr>
                        <a:t>. </a:t>
                      </a:r>
                      <a:r>
                        <a:rPr sz="1200" dirty="0">
                          <a:latin typeface="Arial MT"/>
                          <a:cs typeface="Arial MT"/>
                        </a:rPr>
                        <a:t>Ömer </a:t>
                      </a:r>
                      <a:r>
                        <a:rPr sz="1200" spc="5" dirty="0">
                          <a:latin typeface="Arial MT"/>
                          <a:cs typeface="Arial MT"/>
                        </a:rPr>
                        <a:t> </a:t>
                      </a:r>
                      <a:r>
                        <a:rPr sz="1200" spc="-15" dirty="0">
                          <a:latin typeface="Arial MT"/>
                          <a:cs typeface="Arial MT"/>
                        </a:rPr>
                        <a:t>DUR</a:t>
                      </a:r>
                      <a:r>
                        <a:rPr sz="1200" spc="-20" dirty="0">
                          <a:latin typeface="Arial MT"/>
                          <a:cs typeface="Arial MT"/>
                        </a:rPr>
                        <a:t>M</a:t>
                      </a:r>
                      <a:r>
                        <a:rPr sz="1200" spc="-15" dirty="0">
                          <a:latin typeface="Arial MT"/>
                          <a:cs typeface="Arial MT"/>
                        </a:rPr>
                        <a:t>U</a:t>
                      </a:r>
                      <a:r>
                        <a:rPr sz="1200" dirty="0">
                          <a:latin typeface="Arial MT"/>
                          <a:cs typeface="Arial MT"/>
                        </a:rPr>
                        <a:t>Ş</a:t>
                      </a: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334"/>
                        </a:spcBef>
                      </a:pPr>
                      <a:r>
                        <a:rPr lang="tr-TR" sz="1200" spc="-15" dirty="0" err="1">
                          <a:latin typeface="Arial MT"/>
                          <a:cs typeface="Arial MT"/>
                        </a:rPr>
                        <a:t>Research</a:t>
                      </a:r>
                      <a:r>
                        <a:rPr lang="tr-TR" sz="1200" spc="-15" dirty="0">
                          <a:latin typeface="Arial MT"/>
                          <a:cs typeface="Arial MT"/>
                        </a:rPr>
                        <a:t>                       </a:t>
                      </a:r>
                      <a:r>
                        <a:rPr lang="tr-TR" sz="1200" spc="-15" dirty="0" err="1">
                          <a:latin typeface="Arial MT"/>
                          <a:cs typeface="Arial MT"/>
                        </a:rPr>
                        <a:t>Assist</a:t>
                      </a:r>
                      <a:r>
                        <a:rPr lang="tr-TR" sz="1200" spc="-15" dirty="0">
                          <a:latin typeface="Arial MT"/>
                          <a:cs typeface="Arial MT"/>
                        </a:rPr>
                        <a:t>.                              </a:t>
                      </a:r>
                      <a:r>
                        <a:rPr sz="1200" spc="0" dirty="0">
                          <a:latin typeface="Arial MT"/>
                          <a:cs typeface="Arial MT"/>
                        </a:rPr>
                        <a:t>İlker  </a:t>
                      </a:r>
                      <a:r>
                        <a:rPr lang="tr-TR" sz="1200" spc="0" dirty="0">
                          <a:latin typeface="Arial MT"/>
                          <a:cs typeface="Arial MT"/>
                        </a:rPr>
                        <a:t>                      </a:t>
                      </a:r>
                      <a:r>
                        <a:rPr sz="1200" spc="0" dirty="0">
                          <a:latin typeface="Arial MT"/>
                          <a:cs typeface="Arial MT"/>
                        </a:rPr>
                        <a:t>GÜR</a:t>
                      </a: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34"/>
                        </a:spcBef>
                      </a:pPr>
                      <a:r>
                        <a:rPr lang="tr-TR" sz="1200" spc="-15" dirty="0" err="1">
                          <a:latin typeface="Arial MT"/>
                          <a:cs typeface="Arial MT"/>
                        </a:rPr>
                        <a:t>Research</a:t>
                      </a:r>
                      <a:r>
                        <a:rPr lang="tr-TR" sz="1200" spc="-15" dirty="0">
                          <a:latin typeface="Arial MT"/>
                          <a:cs typeface="Arial MT"/>
                        </a:rPr>
                        <a:t>                       </a:t>
                      </a:r>
                      <a:r>
                        <a:rPr lang="tr-TR" sz="1200" spc="-15" dirty="0" err="1">
                          <a:latin typeface="Arial MT"/>
                          <a:cs typeface="Arial MT"/>
                        </a:rPr>
                        <a:t>Assist</a:t>
                      </a:r>
                      <a:r>
                        <a:rPr lang="tr-TR" sz="1200" spc="-15" dirty="0">
                          <a:latin typeface="Arial MT"/>
                          <a:cs typeface="Arial MT"/>
                        </a:rPr>
                        <a:t>.                           </a:t>
                      </a:r>
                      <a:r>
                        <a:rPr sz="1200" spc="-5" dirty="0" err="1">
                          <a:latin typeface="Arial MT"/>
                          <a:cs typeface="Arial MT"/>
                        </a:rPr>
                        <a:t>Sarp</a:t>
                      </a:r>
                      <a:r>
                        <a:rPr sz="1200" spc="-5" dirty="0">
                          <a:latin typeface="Arial MT"/>
                          <a:cs typeface="Arial MT"/>
                        </a:rPr>
                        <a:t> </a:t>
                      </a:r>
                      <a:r>
                        <a:rPr sz="1200" dirty="0">
                          <a:latin typeface="Arial MT"/>
                          <a:cs typeface="Arial MT"/>
                        </a:rPr>
                        <a:t> </a:t>
                      </a:r>
                      <a:r>
                        <a:rPr lang="tr-TR" sz="1200" spc="0" dirty="0">
                          <a:latin typeface="Arial MT"/>
                          <a:cs typeface="Arial MT"/>
                        </a:rPr>
                        <a:t>                      </a:t>
                      </a:r>
                      <a:r>
                        <a:rPr sz="1200" spc="-15" dirty="0">
                          <a:latin typeface="Arial MT"/>
                          <a:cs typeface="Arial MT"/>
                        </a:rPr>
                        <a:t>Ç</a:t>
                      </a:r>
                      <a:r>
                        <a:rPr sz="1200" spc="-10" dirty="0">
                          <a:latin typeface="Arial MT"/>
                          <a:cs typeface="Arial MT"/>
                        </a:rPr>
                        <a:t>OBA</a:t>
                      </a:r>
                      <a:r>
                        <a:rPr sz="1200" dirty="0">
                          <a:latin typeface="Arial MT"/>
                          <a:cs typeface="Arial MT"/>
                        </a:rPr>
                        <a:t>N</a:t>
                      </a: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1005" marR="410845" indent="1905" algn="ctr">
                        <a:lnSpc>
                          <a:spcPct val="100000"/>
                        </a:lnSpc>
                        <a:spcBef>
                          <a:spcPts val="334"/>
                        </a:spcBef>
                      </a:pPr>
                      <a:r>
                        <a:rPr lang="tr-TR" sz="1200" spc="-15" dirty="0" err="1">
                          <a:latin typeface="Arial MT"/>
                          <a:cs typeface="Arial MT"/>
                        </a:rPr>
                        <a:t>Research</a:t>
                      </a:r>
                      <a:r>
                        <a:rPr lang="tr-TR" sz="1200" spc="-15" dirty="0">
                          <a:latin typeface="Arial MT"/>
                          <a:cs typeface="Arial MT"/>
                        </a:rPr>
                        <a:t> </a:t>
                      </a:r>
                      <a:r>
                        <a:rPr lang="tr-TR" sz="1200" spc="-15" dirty="0" err="1">
                          <a:latin typeface="Arial MT"/>
                          <a:cs typeface="Arial MT"/>
                        </a:rPr>
                        <a:t>Assist</a:t>
                      </a:r>
                      <a:r>
                        <a:rPr lang="tr-TR" sz="1200" spc="-15" dirty="0">
                          <a:latin typeface="Arial MT"/>
                          <a:cs typeface="Arial MT"/>
                        </a:rPr>
                        <a:t>. </a:t>
                      </a:r>
                      <a:r>
                        <a:rPr sz="1200" spc="-15" dirty="0" err="1">
                          <a:latin typeface="Arial MT"/>
                          <a:cs typeface="Arial MT"/>
                        </a:rPr>
                        <a:t>Furkancan</a:t>
                      </a:r>
                      <a:r>
                        <a:rPr sz="1200" spc="-15" dirty="0">
                          <a:latin typeface="Arial MT"/>
                          <a:cs typeface="Arial MT"/>
                        </a:rPr>
                        <a:t> </a:t>
                      </a:r>
                      <a:r>
                        <a:rPr sz="1200" spc="-10" dirty="0">
                          <a:latin typeface="Arial MT"/>
                          <a:cs typeface="Arial MT"/>
                        </a:rPr>
                        <a:t> </a:t>
                      </a:r>
                      <a:r>
                        <a:rPr sz="1200" spc="-15" dirty="0">
                          <a:latin typeface="Arial MT"/>
                          <a:cs typeface="Arial MT"/>
                        </a:rPr>
                        <a:t>D</a:t>
                      </a:r>
                      <a:r>
                        <a:rPr sz="1200" spc="-10" dirty="0">
                          <a:latin typeface="Arial MT"/>
                          <a:cs typeface="Arial MT"/>
                        </a:rPr>
                        <a:t>E</a:t>
                      </a:r>
                      <a:r>
                        <a:rPr sz="1200" spc="-20" dirty="0">
                          <a:latin typeface="Arial MT"/>
                          <a:cs typeface="Arial MT"/>
                        </a:rPr>
                        <a:t>M</a:t>
                      </a:r>
                      <a:r>
                        <a:rPr sz="1200" spc="-10" dirty="0">
                          <a:latin typeface="Arial MT"/>
                          <a:cs typeface="Arial MT"/>
                        </a:rPr>
                        <a:t>İ</a:t>
                      </a:r>
                      <a:r>
                        <a:rPr sz="1200" spc="-15" dirty="0">
                          <a:latin typeface="Arial MT"/>
                          <a:cs typeface="Arial MT"/>
                        </a:rPr>
                        <a:t>RC</a:t>
                      </a:r>
                      <a:r>
                        <a:rPr sz="1200" spc="-10" dirty="0">
                          <a:latin typeface="Arial MT"/>
                          <a:cs typeface="Arial MT"/>
                        </a:rPr>
                        <a:t>A</a:t>
                      </a:r>
                      <a:r>
                        <a:rPr sz="1200" dirty="0">
                          <a:latin typeface="Arial MT"/>
                          <a:cs typeface="Arial MT"/>
                        </a:rPr>
                        <a:t>N</a:t>
                      </a: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pic>
        <p:nvPicPr>
          <p:cNvPr id="4" name="object 9">
            <a:extLst>
              <a:ext uri="{FF2B5EF4-FFF2-40B4-BE49-F238E27FC236}">
                <a16:creationId xmlns:a16="http://schemas.microsoft.com/office/drawing/2014/main" id="{2682A8CF-0DCA-DE9E-E9B8-8FEFED0CA4AD}"/>
              </a:ext>
            </a:extLst>
          </p:cNvPr>
          <p:cNvPicPr/>
          <p:nvPr/>
        </p:nvPicPr>
        <p:blipFill>
          <a:blip r:embed="rId4" cstate="print"/>
          <a:stretch>
            <a:fillRect/>
          </a:stretch>
        </p:blipFill>
        <p:spPr>
          <a:xfrm>
            <a:off x="8632729" y="1744216"/>
            <a:ext cx="1345691" cy="1345691"/>
          </a:xfrm>
          <a:prstGeom prst="rect">
            <a:avLst/>
          </a:prstGeom>
        </p:spPr>
      </p:pic>
      <p:pic>
        <p:nvPicPr>
          <p:cNvPr id="6" name="object 10">
            <a:extLst>
              <a:ext uri="{FF2B5EF4-FFF2-40B4-BE49-F238E27FC236}">
                <a16:creationId xmlns:a16="http://schemas.microsoft.com/office/drawing/2014/main" id="{2BB7FB82-B8F4-7912-D055-5C2BB5B84827}"/>
              </a:ext>
            </a:extLst>
          </p:cNvPr>
          <p:cNvPicPr/>
          <p:nvPr/>
        </p:nvPicPr>
        <p:blipFill>
          <a:blip r:embed="rId5" cstate="print"/>
          <a:stretch>
            <a:fillRect/>
          </a:stretch>
        </p:blipFill>
        <p:spPr>
          <a:xfrm>
            <a:off x="5425090" y="1748026"/>
            <a:ext cx="1338072" cy="1338072"/>
          </a:xfrm>
          <a:prstGeom prst="rect">
            <a:avLst/>
          </a:prstGeom>
        </p:spPr>
      </p:pic>
      <p:pic>
        <p:nvPicPr>
          <p:cNvPr id="7" name="object 13">
            <a:extLst>
              <a:ext uri="{FF2B5EF4-FFF2-40B4-BE49-F238E27FC236}">
                <a16:creationId xmlns:a16="http://schemas.microsoft.com/office/drawing/2014/main" id="{CD292D86-7856-93F1-A731-1BBCA530C7C2}"/>
              </a:ext>
            </a:extLst>
          </p:cNvPr>
          <p:cNvPicPr/>
          <p:nvPr/>
        </p:nvPicPr>
        <p:blipFill>
          <a:blip r:embed="rId6" cstate="print"/>
          <a:stretch>
            <a:fillRect/>
          </a:stretch>
        </p:blipFill>
        <p:spPr>
          <a:xfrm>
            <a:off x="10247115" y="1730476"/>
            <a:ext cx="1345692" cy="1341119"/>
          </a:xfrm>
          <a:prstGeom prst="rect">
            <a:avLst/>
          </a:prstGeom>
        </p:spPr>
      </p:pic>
      <p:pic>
        <p:nvPicPr>
          <p:cNvPr id="8" name="object 15">
            <a:extLst>
              <a:ext uri="{FF2B5EF4-FFF2-40B4-BE49-F238E27FC236}">
                <a16:creationId xmlns:a16="http://schemas.microsoft.com/office/drawing/2014/main" id="{BB846B10-F641-7E2F-5EBC-1FC63C467F48}"/>
              </a:ext>
            </a:extLst>
          </p:cNvPr>
          <p:cNvPicPr/>
          <p:nvPr/>
        </p:nvPicPr>
        <p:blipFill>
          <a:blip r:embed="rId7" cstate="print"/>
          <a:stretch>
            <a:fillRect/>
          </a:stretch>
        </p:blipFill>
        <p:spPr>
          <a:xfrm>
            <a:off x="2894076" y="4163567"/>
            <a:ext cx="1345691" cy="1347216"/>
          </a:xfrm>
          <a:prstGeom prst="rect">
            <a:avLst/>
          </a:prstGeom>
        </p:spPr>
      </p:pic>
      <p:pic>
        <p:nvPicPr>
          <p:cNvPr id="9" name="object 16">
            <a:extLst>
              <a:ext uri="{FF2B5EF4-FFF2-40B4-BE49-F238E27FC236}">
                <a16:creationId xmlns:a16="http://schemas.microsoft.com/office/drawing/2014/main" id="{CE90231A-8B61-7A8D-512F-1A1CDC0C1527}"/>
              </a:ext>
            </a:extLst>
          </p:cNvPr>
          <p:cNvPicPr/>
          <p:nvPr/>
        </p:nvPicPr>
        <p:blipFill>
          <a:blip r:embed="rId8" cstate="print"/>
          <a:stretch>
            <a:fillRect/>
          </a:stretch>
        </p:blipFill>
        <p:spPr>
          <a:xfrm>
            <a:off x="4532376" y="4158996"/>
            <a:ext cx="1347215" cy="1345691"/>
          </a:xfrm>
          <a:prstGeom prst="rect">
            <a:avLst/>
          </a:prstGeom>
        </p:spPr>
      </p:pic>
      <p:pic>
        <p:nvPicPr>
          <p:cNvPr id="10" name="object 17">
            <a:extLst>
              <a:ext uri="{FF2B5EF4-FFF2-40B4-BE49-F238E27FC236}">
                <a16:creationId xmlns:a16="http://schemas.microsoft.com/office/drawing/2014/main" id="{64B93DBE-6928-E7F9-5448-5E2ECA8159E2}"/>
              </a:ext>
            </a:extLst>
          </p:cNvPr>
          <p:cNvPicPr/>
          <p:nvPr/>
        </p:nvPicPr>
        <p:blipFill>
          <a:blip r:embed="rId9" cstate="print"/>
          <a:stretch>
            <a:fillRect/>
          </a:stretch>
        </p:blipFill>
        <p:spPr>
          <a:xfrm>
            <a:off x="7798307" y="4158996"/>
            <a:ext cx="1345692" cy="1345691"/>
          </a:xfrm>
          <a:prstGeom prst="rect">
            <a:avLst/>
          </a:prstGeom>
        </p:spPr>
      </p:pic>
      <p:pic>
        <p:nvPicPr>
          <p:cNvPr id="11" name="object 18">
            <a:extLst>
              <a:ext uri="{FF2B5EF4-FFF2-40B4-BE49-F238E27FC236}">
                <a16:creationId xmlns:a16="http://schemas.microsoft.com/office/drawing/2014/main" id="{02C68FDF-19A5-4A42-7D3B-65B6CE7313E7}"/>
              </a:ext>
            </a:extLst>
          </p:cNvPr>
          <p:cNvPicPr/>
          <p:nvPr/>
        </p:nvPicPr>
        <p:blipFill>
          <a:blip r:embed="rId10" cstate="print"/>
          <a:stretch>
            <a:fillRect/>
          </a:stretch>
        </p:blipFill>
        <p:spPr>
          <a:xfrm>
            <a:off x="9435083" y="4111752"/>
            <a:ext cx="1347216" cy="1345692"/>
          </a:xfrm>
          <a:prstGeom prst="rect">
            <a:avLst/>
          </a:prstGeom>
        </p:spPr>
      </p:pic>
      <p:pic>
        <p:nvPicPr>
          <p:cNvPr id="12" name="object 19">
            <a:extLst>
              <a:ext uri="{FF2B5EF4-FFF2-40B4-BE49-F238E27FC236}">
                <a16:creationId xmlns:a16="http://schemas.microsoft.com/office/drawing/2014/main" id="{C49A1753-D0D7-D801-C1F6-BA545405D165}"/>
              </a:ext>
            </a:extLst>
          </p:cNvPr>
          <p:cNvPicPr/>
          <p:nvPr/>
        </p:nvPicPr>
        <p:blipFill>
          <a:blip r:embed="rId11" cstate="print"/>
          <a:stretch>
            <a:fillRect/>
          </a:stretch>
        </p:blipFill>
        <p:spPr>
          <a:xfrm>
            <a:off x="6170676" y="4165091"/>
            <a:ext cx="1347216" cy="1347216"/>
          </a:xfrm>
          <a:prstGeom prst="rect">
            <a:avLst/>
          </a:prstGeom>
        </p:spPr>
      </p:pic>
      <p:pic>
        <p:nvPicPr>
          <p:cNvPr id="15" name="object 14">
            <a:extLst>
              <a:ext uri="{FF2B5EF4-FFF2-40B4-BE49-F238E27FC236}">
                <a16:creationId xmlns:a16="http://schemas.microsoft.com/office/drawing/2014/main" id="{A63C5725-C5BE-646D-45F2-6823FE62EAE1}"/>
              </a:ext>
            </a:extLst>
          </p:cNvPr>
          <p:cNvPicPr/>
          <p:nvPr/>
        </p:nvPicPr>
        <p:blipFill>
          <a:blip r:embed="rId12" cstate="print"/>
          <a:stretch>
            <a:fillRect/>
          </a:stretch>
        </p:blipFill>
        <p:spPr>
          <a:xfrm>
            <a:off x="2134774" y="1722691"/>
            <a:ext cx="1345692" cy="1345500"/>
          </a:xfrm>
          <a:prstGeom prst="rect">
            <a:avLst/>
          </a:prstGeom>
        </p:spPr>
      </p:pic>
      <p:pic>
        <p:nvPicPr>
          <p:cNvPr id="16" name="object 11">
            <a:extLst>
              <a:ext uri="{FF2B5EF4-FFF2-40B4-BE49-F238E27FC236}">
                <a16:creationId xmlns:a16="http://schemas.microsoft.com/office/drawing/2014/main" id="{9900CE2D-2759-DA1D-298C-8D15D61315B4}"/>
              </a:ext>
            </a:extLst>
          </p:cNvPr>
          <p:cNvPicPr/>
          <p:nvPr/>
        </p:nvPicPr>
        <p:blipFill>
          <a:blip r:embed="rId13" cstate="print"/>
          <a:stretch>
            <a:fillRect/>
          </a:stretch>
        </p:blipFill>
        <p:spPr>
          <a:xfrm>
            <a:off x="3816510" y="1641347"/>
            <a:ext cx="1199509" cy="1427988"/>
          </a:xfrm>
          <a:prstGeom prst="rect">
            <a:avLst/>
          </a:prstGeom>
        </p:spPr>
      </p:pic>
      <p:pic>
        <p:nvPicPr>
          <p:cNvPr id="17" name="object 12">
            <a:extLst>
              <a:ext uri="{FF2B5EF4-FFF2-40B4-BE49-F238E27FC236}">
                <a16:creationId xmlns:a16="http://schemas.microsoft.com/office/drawing/2014/main" id="{D239601F-661E-6817-DF0E-AFF887910477}"/>
              </a:ext>
            </a:extLst>
          </p:cNvPr>
          <p:cNvPicPr/>
          <p:nvPr/>
        </p:nvPicPr>
        <p:blipFill>
          <a:blip r:embed="rId14" cstate="print"/>
          <a:stretch>
            <a:fillRect/>
          </a:stretch>
        </p:blipFill>
        <p:spPr>
          <a:xfrm>
            <a:off x="6984018" y="1737335"/>
            <a:ext cx="1383791" cy="1345692"/>
          </a:xfrm>
          <a:prstGeom prst="rect">
            <a:avLst/>
          </a:prstGeom>
        </p:spPr>
      </p:pic>
      <p:pic>
        <p:nvPicPr>
          <p:cNvPr id="18" name="Picture 2">
            <a:extLst>
              <a:ext uri="{FF2B5EF4-FFF2-40B4-BE49-F238E27FC236}">
                <a16:creationId xmlns:a16="http://schemas.microsoft.com/office/drawing/2014/main" id="{A8942457-51EB-2FD3-9587-2DDCFBAF16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6707" y="4158996"/>
            <a:ext cx="1338072" cy="13380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5C9A152-B063-638E-2E03-A1E15C4EFD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328" y="1737335"/>
            <a:ext cx="1223021" cy="13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9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8676C4-158A-45B6-818D-A844DF1DFD65}"/>
              </a:ext>
            </a:extLst>
          </p:cNvPr>
          <p:cNvPicPr>
            <a:picLocks noChangeAspect="1"/>
          </p:cNvPicPr>
          <p:nvPr/>
        </p:nvPicPr>
        <p:blipFill>
          <a:blip r:embed="rId2">
            <a:duotone>
              <a:prstClr val="black"/>
              <a:schemeClr val="accent1">
                <a:tint val="45000"/>
                <a:satMod val="400000"/>
              </a:schemeClr>
            </a:duotone>
          </a:blip>
          <a:stretch>
            <a:fillRect/>
          </a:stretch>
        </p:blipFill>
        <p:spPr>
          <a:xfrm>
            <a:off x="502967" y="919550"/>
            <a:ext cx="508864" cy="50886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err="1">
                <a:solidFill>
                  <a:schemeClr val="accent1">
                    <a:lumMod val="50000"/>
                  </a:schemeClr>
                </a:solidFill>
                <a:latin typeface="Roboto" pitchFamily="2" charset="0"/>
                <a:ea typeface="Roboto" pitchFamily="2" charset="0"/>
              </a:rPr>
              <a:t>Why</a:t>
            </a:r>
            <a:r>
              <a:rPr lang="tr-TR" sz="2900" dirty="0">
                <a:solidFill>
                  <a:schemeClr val="accent1">
                    <a:lumMod val="50000"/>
                  </a:schemeClr>
                </a:solidFill>
                <a:latin typeface="Roboto" pitchFamily="2" charset="0"/>
                <a:ea typeface="Roboto" pitchFamily="2" charset="0"/>
              </a:rPr>
              <a:t> Us?</a:t>
            </a:r>
          </a:p>
        </p:txBody>
      </p:sp>
      <p:sp>
        <p:nvSpPr>
          <p:cNvPr id="14" name="Metin kutusu 13"/>
          <p:cNvSpPr txBox="1"/>
          <p:nvPr/>
        </p:nvSpPr>
        <p:spPr>
          <a:xfrm>
            <a:off x="502967" y="2203152"/>
            <a:ext cx="4377740" cy="646331"/>
          </a:xfrm>
          <a:prstGeom prst="rect">
            <a:avLst/>
          </a:prstGeom>
          <a:noFill/>
        </p:spPr>
        <p:txBody>
          <a:bodyPr wrap="square" rtlCol="0">
            <a:spAutoFit/>
          </a:bodyPr>
          <a:lstStyle/>
          <a:p>
            <a:pPr marL="285750" indent="-285750">
              <a:buFont typeface="Arial" panose="020B0604020202020204" pitchFamily="34" charset="0"/>
              <a:buChar char="•"/>
            </a:pPr>
            <a:endParaRPr lang="tr-TR" dirty="0">
              <a:latin typeface="Roboto" pitchFamily="2" charset="0"/>
              <a:ea typeface="Roboto" pitchFamily="2" charset="0"/>
            </a:endParaRPr>
          </a:p>
          <a:p>
            <a:pPr marL="285750" indent="-285750">
              <a:buFont typeface="Arial" panose="020B0604020202020204" pitchFamily="34" charset="0"/>
              <a:buChar char="•"/>
            </a:pPr>
            <a:endParaRPr lang="tr-TR" dirty="0">
              <a:latin typeface="Roboto" pitchFamily="2" charset="0"/>
              <a:ea typeface="Roboto" pitchFamily="2" charset="0"/>
            </a:endParaRPr>
          </a:p>
        </p:txBody>
      </p:sp>
      <p:sp>
        <p:nvSpPr>
          <p:cNvPr id="3" name="object 4">
            <a:extLst>
              <a:ext uri="{FF2B5EF4-FFF2-40B4-BE49-F238E27FC236}">
                <a16:creationId xmlns:a16="http://schemas.microsoft.com/office/drawing/2014/main" id="{B578C080-7C03-C70B-036C-64381629343C}"/>
              </a:ext>
            </a:extLst>
          </p:cNvPr>
          <p:cNvSpPr txBox="1"/>
          <p:nvPr/>
        </p:nvSpPr>
        <p:spPr>
          <a:xfrm>
            <a:off x="1378204" y="1979259"/>
            <a:ext cx="3581400" cy="343940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4160" indent="-251460">
              <a:lnSpc>
                <a:spcPct val="100000"/>
              </a:lnSpc>
              <a:spcBef>
                <a:spcPts val="100"/>
              </a:spcBef>
              <a:buChar char="•"/>
              <a:tabLst>
                <a:tab pos="263525" algn="l"/>
                <a:tab pos="264160" algn="l"/>
              </a:tabLst>
            </a:pPr>
            <a:r>
              <a:rPr lang="en-US" sz="1800" dirty="0">
                <a:latin typeface="Arial MT"/>
                <a:cs typeface="Arial MT"/>
              </a:rPr>
              <a:t>Applied Lessons</a:t>
            </a:r>
          </a:p>
          <a:p>
            <a:pPr marL="264160" indent="-251460">
              <a:lnSpc>
                <a:spcPct val="100000"/>
              </a:lnSpc>
              <a:spcBef>
                <a:spcPts val="100"/>
              </a:spcBef>
              <a:buChar char="•"/>
              <a:tabLst>
                <a:tab pos="263525" algn="l"/>
                <a:tab pos="264160" algn="l"/>
              </a:tabLst>
            </a:pPr>
            <a:endParaRPr lang="en-US" sz="1800" dirty="0">
              <a:latin typeface="Arial MT"/>
              <a:cs typeface="Arial MT"/>
            </a:endParaRPr>
          </a:p>
          <a:p>
            <a:pPr marL="264160" indent="-251460">
              <a:lnSpc>
                <a:spcPct val="100000"/>
              </a:lnSpc>
              <a:spcBef>
                <a:spcPts val="100"/>
              </a:spcBef>
              <a:buChar char="•"/>
              <a:tabLst>
                <a:tab pos="263525" algn="l"/>
                <a:tab pos="264160" algn="l"/>
              </a:tabLst>
            </a:pPr>
            <a:r>
              <a:rPr lang="en-US" sz="1800" dirty="0">
                <a:latin typeface="Arial MT"/>
                <a:cs typeface="Arial MT"/>
              </a:rPr>
              <a:t>Modern Classroom and Infrastructure Opportunity</a:t>
            </a:r>
          </a:p>
          <a:p>
            <a:pPr marL="264160" indent="-251460">
              <a:lnSpc>
                <a:spcPct val="100000"/>
              </a:lnSpc>
              <a:spcBef>
                <a:spcPts val="100"/>
              </a:spcBef>
              <a:buChar char="•"/>
              <a:tabLst>
                <a:tab pos="263525" algn="l"/>
                <a:tab pos="264160" algn="l"/>
              </a:tabLst>
            </a:pPr>
            <a:endParaRPr lang="en-US" sz="1800" dirty="0">
              <a:latin typeface="Arial MT"/>
              <a:cs typeface="Arial MT"/>
            </a:endParaRPr>
          </a:p>
          <a:p>
            <a:pPr marL="264160" indent="-251460">
              <a:lnSpc>
                <a:spcPct val="100000"/>
              </a:lnSpc>
              <a:spcBef>
                <a:spcPts val="100"/>
              </a:spcBef>
              <a:buChar char="•"/>
              <a:tabLst>
                <a:tab pos="263525" algn="l"/>
                <a:tab pos="264160" algn="l"/>
              </a:tabLst>
            </a:pPr>
            <a:r>
              <a:rPr lang="en-US" sz="1800" dirty="0">
                <a:latin typeface="Arial MT"/>
                <a:cs typeface="Arial MT"/>
              </a:rPr>
              <a:t>Friendly Communication and Family Environment</a:t>
            </a:r>
          </a:p>
          <a:p>
            <a:pPr marL="264160" indent="-251460">
              <a:lnSpc>
                <a:spcPct val="100000"/>
              </a:lnSpc>
              <a:spcBef>
                <a:spcPts val="100"/>
              </a:spcBef>
              <a:buChar char="•"/>
              <a:tabLst>
                <a:tab pos="263525" algn="l"/>
                <a:tab pos="264160" algn="l"/>
              </a:tabLst>
            </a:pPr>
            <a:endParaRPr lang="en-US" sz="1800" dirty="0">
              <a:latin typeface="Arial MT"/>
              <a:cs typeface="Arial MT"/>
            </a:endParaRPr>
          </a:p>
          <a:p>
            <a:pPr marL="264160" indent="-251460">
              <a:lnSpc>
                <a:spcPct val="100000"/>
              </a:lnSpc>
              <a:spcBef>
                <a:spcPts val="100"/>
              </a:spcBef>
              <a:buChar char="•"/>
              <a:tabLst>
                <a:tab pos="263525" algn="l"/>
                <a:tab pos="264160" algn="l"/>
              </a:tabLst>
            </a:pPr>
            <a:r>
              <a:rPr lang="en-US" sz="1800" dirty="0">
                <a:latin typeface="Arial MT"/>
                <a:cs typeface="Arial MT"/>
              </a:rPr>
              <a:t>Foreign Language Opportunity</a:t>
            </a:r>
          </a:p>
          <a:p>
            <a:pPr marL="264160" indent="-251460">
              <a:lnSpc>
                <a:spcPct val="100000"/>
              </a:lnSpc>
              <a:spcBef>
                <a:spcPts val="100"/>
              </a:spcBef>
              <a:buChar char="•"/>
              <a:tabLst>
                <a:tab pos="263525" algn="l"/>
                <a:tab pos="264160" algn="l"/>
              </a:tabLst>
            </a:pPr>
            <a:endParaRPr lang="en-US" sz="1800" dirty="0">
              <a:latin typeface="Arial MT"/>
              <a:cs typeface="Arial MT"/>
            </a:endParaRPr>
          </a:p>
          <a:p>
            <a:pPr marL="264160" indent="-251460">
              <a:lnSpc>
                <a:spcPct val="100000"/>
              </a:lnSpc>
              <a:spcBef>
                <a:spcPts val="100"/>
              </a:spcBef>
              <a:buChar char="•"/>
              <a:tabLst>
                <a:tab pos="263525" algn="l"/>
                <a:tab pos="264160" algn="l"/>
              </a:tabLst>
            </a:pPr>
            <a:r>
              <a:rPr lang="en-US" sz="1800" dirty="0">
                <a:latin typeface="Arial MT"/>
                <a:cs typeface="Arial MT"/>
              </a:rPr>
              <a:t>Ability to Work with Industry Experts</a:t>
            </a:r>
            <a:endParaRPr sz="1800" dirty="0">
              <a:latin typeface="Arial MT"/>
              <a:cs typeface="Arial MT"/>
            </a:endParaRPr>
          </a:p>
        </p:txBody>
      </p:sp>
      <p:sp>
        <p:nvSpPr>
          <p:cNvPr id="6" name="object 5">
            <a:extLst>
              <a:ext uri="{FF2B5EF4-FFF2-40B4-BE49-F238E27FC236}">
                <a16:creationId xmlns:a16="http://schemas.microsoft.com/office/drawing/2014/main" id="{6C75622F-B40A-9DF9-BC1F-2CFF9759C674}"/>
              </a:ext>
            </a:extLst>
          </p:cNvPr>
          <p:cNvSpPr txBox="1"/>
          <p:nvPr/>
        </p:nvSpPr>
        <p:spPr>
          <a:xfrm>
            <a:off x="6836282" y="1911263"/>
            <a:ext cx="3977514" cy="2885405"/>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4160" marR="5080" indent="-251460">
              <a:lnSpc>
                <a:spcPct val="100000"/>
              </a:lnSpc>
              <a:spcBef>
                <a:spcPts val="100"/>
              </a:spcBef>
              <a:buChar char="•"/>
              <a:tabLst>
                <a:tab pos="263525" algn="l"/>
                <a:tab pos="264160" algn="l"/>
              </a:tabLst>
            </a:pPr>
            <a:r>
              <a:rPr lang="en-US" sz="1800" dirty="0">
                <a:latin typeface="Arial MT"/>
                <a:cs typeface="Arial MT"/>
              </a:rPr>
              <a:t>Support for Academic Studies and Project-Based Thinking</a:t>
            </a:r>
          </a:p>
          <a:p>
            <a:pPr marL="264160" marR="5080" indent="-251460">
              <a:lnSpc>
                <a:spcPct val="100000"/>
              </a:lnSpc>
              <a:spcBef>
                <a:spcPts val="100"/>
              </a:spcBef>
              <a:buChar char="•"/>
              <a:tabLst>
                <a:tab pos="263525" algn="l"/>
                <a:tab pos="264160" algn="l"/>
              </a:tabLst>
            </a:pPr>
            <a:endParaRPr lang="en-US" sz="1800" dirty="0">
              <a:latin typeface="Arial MT"/>
              <a:cs typeface="Arial MT"/>
            </a:endParaRPr>
          </a:p>
          <a:p>
            <a:pPr marL="264160" marR="5080" indent="-251460">
              <a:lnSpc>
                <a:spcPct val="100000"/>
              </a:lnSpc>
              <a:spcBef>
                <a:spcPts val="100"/>
              </a:spcBef>
              <a:buChar char="•"/>
              <a:tabLst>
                <a:tab pos="263525" algn="l"/>
                <a:tab pos="264160" algn="l"/>
              </a:tabLst>
            </a:pPr>
            <a:r>
              <a:rPr lang="en-US" sz="1800" dirty="0">
                <a:latin typeface="Arial MT"/>
                <a:cs typeface="Arial MT"/>
              </a:rPr>
              <a:t>Student Societies</a:t>
            </a:r>
          </a:p>
          <a:p>
            <a:pPr marL="264160" marR="5080" indent="-251460">
              <a:lnSpc>
                <a:spcPct val="100000"/>
              </a:lnSpc>
              <a:spcBef>
                <a:spcPts val="100"/>
              </a:spcBef>
              <a:buChar char="•"/>
              <a:tabLst>
                <a:tab pos="263525" algn="l"/>
                <a:tab pos="264160" algn="l"/>
              </a:tabLst>
            </a:pPr>
            <a:endParaRPr lang="en-US" sz="1800" dirty="0">
              <a:latin typeface="Arial MT"/>
              <a:cs typeface="Arial MT"/>
            </a:endParaRPr>
          </a:p>
          <a:p>
            <a:pPr marL="264160" marR="5080" indent="-251460">
              <a:lnSpc>
                <a:spcPct val="100000"/>
              </a:lnSpc>
              <a:spcBef>
                <a:spcPts val="100"/>
              </a:spcBef>
              <a:buChar char="•"/>
              <a:tabLst>
                <a:tab pos="263525" algn="l"/>
                <a:tab pos="264160" algn="l"/>
              </a:tabLst>
            </a:pPr>
            <a:r>
              <a:rPr lang="en-US" sz="1800" dirty="0">
                <a:latin typeface="Arial MT"/>
                <a:cs typeface="Arial MT"/>
              </a:rPr>
              <a:t>Social </a:t>
            </a:r>
            <a:r>
              <a:rPr lang="tr-TR" sz="1800" dirty="0">
                <a:latin typeface="Arial MT"/>
                <a:cs typeface="Arial MT"/>
              </a:rPr>
              <a:t>A</a:t>
            </a:r>
            <a:r>
              <a:rPr lang="en-US" sz="1800" dirty="0" err="1">
                <a:latin typeface="Arial MT"/>
                <a:cs typeface="Arial MT"/>
              </a:rPr>
              <a:t>ctivities</a:t>
            </a:r>
            <a:endParaRPr lang="en-US" sz="1800" dirty="0">
              <a:latin typeface="Arial MT"/>
              <a:cs typeface="Arial MT"/>
            </a:endParaRPr>
          </a:p>
          <a:p>
            <a:pPr marL="264160" marR="5080" indent="-251460">
              <a:lnSpc>
                <a:spcPct val="100000"/>
              </a:lnSpc>
              <a:spcBef>
                <a:spcPts val="100"/>
              </a:spcBef>
              <a:buChar char="•"/>
              <a:tabLst>
                <a:tab pos="263525" algn="l"/>
                <a:tab pos="264160" algn="l"/>
              </a:tabLst>
            </a:pPr>
            <a:endParaRPr lang="en-US" sz="1800" dirty="0">
              <a:latin typeface="Arial MT"/>
              <a:cs typeface="Arial MT"/>
            </a:endParaRPr>
          </a:p>
          <a:p>
            <a:pPr marL="264160" marR="5080" indent="-251460">
              <a:lnSpc>
                <a:spcPct val="100000"/>
              </a:lnSpc>
              <a:spcBef>
                <a:spcPts val="100"/>
              </a:spcBef>
              <a:buChar char="•"/>
              <a:tabLst>
                <a:tab pos="263525" algn="l"/>
                <a:tab pos="264160" algn="l"/>
              </a:tabLst>
            </a:pPr>
            <a:r>
              <a:rPr lang="en-US" sz="1800" dirty="0">
                <a:latin typeface="Arial MT"/>
                <a:cs typeface="Arial MT"/>
              </a:rPr>
              <a:t>DMP Opportunity</a:t>
            </a:r>
          </a:p>
          <a:p>
            <a:pPr marL="264160" marR="5080" indent="-251460">
              <a:lnSpc>
                <a:spcPct val="100000"/>
              </a:lnSpc>
              <a:spcBef>
                <a:spcPts val="100"/>
              </a:spcBef>
              <a:buChar char="•"/>
              <a:tabLst>
                <a:tab pos="263525" algn="l"/>
                <a:tab pos="264160" algn="l"/>
              </a:tabLst>
            </a:pPr>
            <a:endParaRPr lang="en-US" sz="1800" dirty="0">
              <a:latin typeface="Arial MT"/>
              <a:cs typeface="Arial MT"/>
            </a:endParaRPr>
          </a:p>
          <a:p>
            <a:pPr marL="264160" marR="5080" indent="-251460">
              <a:lnSpc>
                <a:spcPct val="100000"/>
              </a:lnSpc>
              <a:spcBef>
                <a:spcPts val="100"/>
              </a:spcBef>
              <a:buChar char="•"/>
              <a:tabLst>
                <a:tab pos="263525" algn="l"/>
                <a:tab pos="264160" algn="l"/>
              </a:tabLst>
            </a:pPr>
            <a:r>
              <a:rPr lang="en-US" sz="1800" dirty="0">
                <a:latin typeface="Arial MT"/>
                <a:cs typeface="Arial MT"/>
              </a:rPr>
              <a:t>Erasmus Opportunity</a:t>
            </a:r>
            <a:endParaRPr sz="1800" dirty="0">
              <a:latin typeface="Arial MT"/>
              <a:cs typeface="Arial MT"/>
            </a:endParaRPr>
          </a:p>
        </p:txBody>
      </p:sp>
    </p:spTree>
    <p:extLst>
      <p:ext uri="{BB962C8B-B14F-4D97-AF65-F5344CB8AC3E}">
        <p14:creationId xmlns:p14="http://schemas.microsoft.com/office/powerpoint/2010/main" val="122484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8676C4-158A-45B6-818D-A844DF1DFD65}"/>
              </a:ext>
            </a:extLst>
          </p:cNvPr>
          <p:cNvPicPr>
            <a:picLocks noChangeAspect="1"/>
          </p:cNvPicPr>
          <p:nvPr/>
        </p:nvPicPr>
        <p:blipFill>
          <a:blip r:embed="rId2">
            <a:duotone>
              <a:prstClr val="black"/>
              <a:schemeClr val="accent1">
                <a:tint val="45000"/>
                <a:satMod val="400000"/>
              </a:schemeClr>
            </a:duotone>
          </a:blip>
          <a:stretch>
            <a:fillRect/>
          </a:stretch>
        </p:blipFill>
        <p:spPr>
          <a:xfrm>
            <a:off x="502967" y="919550"/>
            <a:ext cx="508864" cy="50886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err="1">
                <a:solidFill>
                  <a:schemeClr val="accent1">
                    <a:lumMod val="50000"/>
                  </a:schemeClr>
                </a:solidFill>
                <a:latin typeface="Roboto" pitchFamily="2" charset="0"/>
                <a:ea typeface="Roboto" pitchFamily="2" charset="0"/>
              </a:rPr>
              <a:t>Why</a:t>
            </a:r>
            <a:r>
              <a:rPr lang="tr-TR" sz="2900" dirty="0">
                <a:solidFill>
                  <a:schemeClr val="accent1">
                    <a:lumMod val="50000"/>
                  </a:schemeClr>
                </a:solidFill>
                <a:latin typeface="Roboto" pitchFamily="2" charset="0"/>
                <a:ea typeface="Roboto" pitchFamily="2" charset="0"/>
              </a:rPr>
              <a:t> Us?</a:t>
            </a:r>
          </a:p>
        </p:txBody>
      </p:sp>
      <p:sp>
        <p:nvSpPr>
          <p:cNvPr id="14" name="Metin kutusu 13"/>
          <p:cNvSpPr txBox="1"/>
          <p:nvPr/>
        </p:nvSpPr>
        <p:spPr>
          <a:xfrm>
            <a:off x="502967" y="2203152"/>
            <a:ext cx="4377740" cy="646331"/>
          </a:xfrm>
          <a:prstGeom prst="rect">
            <a:avLst/>
          </a:prstGeom>
          <a:noFill/>
        </p:spPr>
        <p:txBody>
          <a:bodyPr wrap="square" rtlCol="0">
            <a:spAutoFit/>
          </a:bodyPr>
          <a:lstStyle/>
          <a:p>
            <a:pPr marL="285750" indent="-285750">
              <a:buFont typeface="Arial" panose="020B0604020202020204" pitchFamily="34" charset="0"/>
              <a:buChar char="•"/>
            </a:pPr>
            <a:endParaRPr lang="tr-TR" dirty="0">
              <a:latin typeface="Roboto" pitchFamily="2" charset="0"/>
              <a:ea typeface="Roboto" pitchFamily="2" charset="0"/>
            </a:endParaRPr>
          </a:p>
          <a:p>
            <a:pPr marL="285750" indent="-285750">
              <a:buFont typeface="Arial" panose="020B0604020202020204" pitchFamily="34" charset="0"/>
              <a:buChar char="•"/>
            </a:pPr>
            <a:endParaRPr lang="tr-TR" dirty="0">
              <a:latin typeface="Roboto" pitchFamily="2" charset="0"/>
              <a:ea typeface="Roboto" pitchFamily="2" charset="0"/>
            </a:endParaRPr>
          </a:p>
        </p:txBody>
      </p:sp>
      <p:sp>
        <p:nvSpPr>
          <p:cNvPr id="4" name="object 7">
            <a:extLst>
              <a:ext uri="{FF2B5EF4-FFF2-40B4-BE49-F238E27FC236}">
                <a16:creationId xmlns:a16="http://schemas.microsoft.com/office/drawing/2014/main" id="{74C34403-74F0-549B-0324-248C236CFF91}"/>
              </a:ext>
            </a:extLst>
          </p:cNvPr>
          <p:cNvSpPr txBox="1"/>
          <p:nvPr/>
        </p:nvSpPr>
        <p:spPr>
          <a:xfrm>
            <a:off x="504768" y="2719281"/>
            <a:ext cx="4615790" cy="574040"/>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spcBef>
                <a:spcPts val="100"/>
              </a:spcBef>
              <a:tabLst>
                <a:tab pos="963294" algn="l"/>
                <a:tab pos="2434590" algn="l"/>
                <a:tab pos="3847465" algn="l"/>
              </a:tabLst>
            </a:pPr>
            <a:r>
              <a:rPr lang="en-US" sz="1800" dirty="0">
                <a:latin typeface="Arial MT"/>
                <a:cs typeface="Arial MT"/>
              </a:rPr>
              <a:t>There are a total of 358 students in the Software Engineering Department.</a:t>
            </a:r>
            <a:endParaRPr sz="1800" dirty="0">
              <a:latin typeface="Arial MT"/>
              <a:cs typeface="Arial MT"/>
            </a:endParaRPr>
          </a:p>
        </p:txBody>
      </p:sp>
      <p:sp>
        <p:nvSpPr>
          <p:cNvPr id="8" name="object 9">
            <a:extLst>
              <a:ext uri="{FF2B5EF4-FFF2-40B4-BE49-F238E27FC236}">
                <a16:creationId xmlns:a16="http://schemas.microsoft.com/office/drawing/2014/main" id="{F9C42A33-6E3D-6080-F525-0BBE62C95819}"/>
              </a:ext>
            </a:extLst>
          </p:cNvPr>
          <p:cNvSpPr txBox="1"/>
          <p:nvPr/>
        </p:nvSpPr>
        <p:spPr>
          <a:xfrm>
            <a:off x="502967" y="3267921"/>
            <a:ext cx="3958966" cy="566822"/>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0"/>
              </a:spcBef>
              <a:tabLst>
                <a:tab pos="824865" algn="l"/>
              </a:tabLst>
            </a:pPr>
            <a:r>
              <a:rPr lang="en-US" sz="1800" dirty="0">
                <a:latin typeface="Arial MT"/>
                <a:cs typeface="Arial MT"/>
              </a:rPr>
              <a:t>Figure 1 shows the number of students enrolled by year.</a:t>
            </a:r>
            <a:endParaRPr sz="1800" dirty="0">
              <a:latin typeface="Arial MT"/>
              <a:cs typeface="Arial MT"/>
            </a:endParaRPr>
          </a:p>
        </p:txBody>
      </p:sp>
      <p:sp>
        <p:nvSpPr>
          <p:cNvPr id="9" name="object 10">
            <a:extLst>
              <a:ext uri="{FF2B5EF4-FFF2-40B4-BE49-F238E27FC236}">
                <a16:creationId xmlns:a16="http://schemas.microsoft.com/office/drawing/2014/main" id="{AFA025D4-5979-5C1D-1727-34680D666191}"/>
              </a:ext>
            </a:extLst>
          </p:cNvPr>
          <p:cNvSpPr txBox="1"/>
          <p:nvPr/>
        </p:nvSpPr>
        <p:spPr>
          <a:xfrm>
            <a:off x="6092997" y="5118692"/>
            <a:ext cx="4176395" cy="574040"/>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spcBef>
                <a:spcPts val="100"/>
              </a:spcBef>
            </a:pPr>
            <a:r>
              <a:rPr lang="en-US" sz="1800" dirty="0">
                <a:latin typeface="Arial MT"/>
                <a:cs typeface="Arial MT"/>
              </a:rPr>
              <a:t>Figure 1. Number of students enrolled by year</a:t>
            </a:r>
            <a:endParaRPr sz="1800" dirty="0">
              <a:latin typeface="Arial MT"/>
              <a:cs typeface="Arial MT"/>
            </a:endParaRPr>
          </a:p>
        </p:txBody>
      </p:sp>
      <p:graphicFrame>
        <p:nvGraphicFramePr>
          <p:cNvPr id="10" name="Chart 12">
            <a:extLst>
              <a:ext uri="{FF2B5EF4-FFF2-40B4-BE49-F238E27FC236}">
                <a16:creationId xmlns:a16="http://schemas.microsoft.com/office/drawing/2014/main" id="{FFA42085-A2EF-BD47-0A28-938F4091050E}"/>
              </a:ext>
            </a:extLst>
          </p:cNvPr>
          <p:cNvGraphicFramePr/>
          <p:nvPr>
            <p:extLst>
              <p:ext uri="{D42A27DB-BD31-4B8C-83A1-F6EECF244321}">
                <p14:modId xmlns:p14="http://schemas.microsoft.com/office/powerpoint/2010/main" val="1577241203"/>
              </p:ext>
            </p:extLst>
          </p:nvPr>
        </p:nvGraphicFramePr>
        <p:xfrm>
          <a:off x="5120557" y="1165269"/>
          <a:ext cx="6566675" cy="3914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376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8676C4-158A-45B6-818D-A844DF1DFD65}"/>
              </a:ext>
            </a:extLst>
          </p:cNvPr>
          <p:cNvPicPr>
            <a:picLocks noChangeAspect="1"/>
          </p:cNvPicPr>
          <p:nvPr/>
        </p:nvPicPr>
        <p:blipFill>
          <a:blip r:embed="rId2">
            <a:duotone>
              <a:prstClr val="black"/>
              <a:schemeClr val="accent1">
                <a:tint val="45000"/>
                <a:satMod val="400000"/>
              </a:schemeClr>
            </a:duotone>
          </a:blip>
          <a:stretch>
            <a:fillRect/>
          </a:stretch>
        </p:blipFill>
        <p:spPr>
          <a:xfrm>
            <a:off x="502967" y="919550"/>
            <a:ext cx="508864" cy="50886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err="1">
                <a:solidFill>
                  <a:schemeClr val="accent1">
                    <a:lumMod val="50000"/>
                  </a:schemeClr>
                </a:solidFill>
                <a:latin typeface="Roboto" pitchFamily="2" charset="0"/>
                <a:ea typeface="Roboto" pitchFamily="2" charset="0"/>
              </a:rPr>
              <a:t>Why</a:t>
            </a:r>
            <a:r>
              <a:rPr lang="tr-TR" sz="2900" dirty="0">
                <a:solidFill>
                  <a:schemeClr val="accent1">
                    <a:lumMod val="50000"/>
                  </a:schemeClr>
                </a:solidFill>
                <a:latin typeface="Roboto" pitchFamily="2" charset="0"/>
                <a:ea typeface="Roboto" pitchFamily="2" charset="0"/>
              </a:rPr>
              <a:t> Us?</a:t>
            </a:r>
          </a:p>
        </p:txBody>
      </p:sp>
      <p:sp>
        <p:nvSpPr>
          <p:cNvPr id="14" name="Metin kutusu 13"/>
          <p:cNvSpPr txBox="1"/>
          <p:nvPr/>
        </p:nvSpPr>
        <p:spPr>
          <a:xfrm>
            <a:off x="502967" y="2203152"/>
            <a:ext cx="48141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Department Preference and Occupancy Rates</a:t>
            </a:r>
            <a:endParaRPr lang="tr-TR" dirty="0">
              <a:latin typeface="Roboto" pitchFamily="2" charset="0"/>
              <a:ea typeface="Roboto" pitchFamily="2" charset="0"/>
            </a:endParaRPr>
          </a:p>
        </p:txBody>
      </p:sp>
      <p:graphicFrame>
        <p:nvGraphicFramePr>
          <p:cNvPr id="4" name="object 6">
            <a:extLst>
              <a:ext uri="{FF2B5EF4-FFF2-40B4-BE49-F238E27FC236}">
                <a16:creationId xmlns:a16="http://schemas.microsoft.com/office/drawing/2014/main" id="{77B3FBA5-BA01-3DCB-6ED2-F213E13E671A}"/>
              </a:ext>
            </a:extLst>
          </p:cNvPr>
          <p:cNvGraphicFramePr>
            <a:graphicFrameLocks noGrp="1"/>
          </p:cNvGraphicFramePr>
          <p:nvPr>
            <p:extLst>
              <p:ext uri="{D42A27DB-BD31-4B8C-83A1-F6EECF244321}">
                <p14:modId xmlns:p14="http://schemas.microsoft.com/office/powerpoint/2010/main" val="3930482883"/>
              </p:ext>
            </p:extLst>
          </p:nvPr>
        </p:nvGraphicFramePr>
        <p:xfrm>
          <a:off x="1601470" y="2893441"/>
          <a:ext cx="8990330" cy="2979393"/>
        </p:xfrm>
        <a:graphic>
          <a:graphicData uri="http://schemas.openxmlformats.org/drawingml/2006/table">
            <a:tbl>
              <a:tblPr firstRow="1" bandRow="1">
                <a:tableStyleId>{3C2FFA5D-87B4-456A-9821-1D502468CF0F}</a:tableStyleId>
              </a:tblPr>
              <a:tblGrid>
                <a:gridCol w="1123315">
                  <a:extLst>
                    <a:ext uri="{9D8B030D-6E8A-4147-A177-3AD203B41FA5}">
                      <a16:colId xmlns:a16="http://schemas.microsoft.com/office/drawing/2014/main" val="20000"/>
                    </a:ext>
                  </a:extLst>
                </a:gridCol>
                <a:gridCol w="2493010">
                  <a:extLst>
                    <a:ext uri="{9D8B030D-6E8A-4147-A177-3AD203B41FA5}">
                      <a16:colId xmlns:a16="http://schemas.microsoft.com/office/drawing/2014/main" val="20001"/>
                    </a:ext>
                  </a:extLst>
                </a:gridCol>
                <a:gridCol w="3062605">
                  <a:extLst>
                    <a:ext uri="{9D8B030D-6E8A-4147-A177-3AD203B41FA5}">
                      <a16:colId xmlns:a16="http://schemas.microsoft.com/office/drawing/2014/main" val="20002"/>
                    </a:ext>
                  </a:extLst>
                </a:gridCol>
                <a:gridCol w="2311400">
                  <a:extLst>
                    <a:ext uri="{9D8B030D-6E8A-4147-A177-3AD203B41FA5}">
                      <a16:colId xmlns:a16="http://schemas.microsoft.com/office/drawing/2014/main" val="20003"/>
                    </a:ext>
                  </a:extLst>
                </a:gridCol>
              </a:tblGrid>
              <a:tr h="764540">
                <a:tc>
                  <a:txBody>
                    <a:bodyPr/>
                    <a:lstStyle/>
                    <a:p>
                      <a:pPr marL="91440" algn="ctr">
                        <a:lnSpc>
                          <a:spcPct val="100000"/>
                        </a:lnSpc>
                        <a:spcBef>
                          <a:spcPts val="245"/>
                        </a:spcBef>
                      </a:pPr>
                      <a:r>
                        <a:rPr sz="1800" b="1" dirty="0">
                          <a:solidFill>
                            <a:srgbClr val="FFFFFF"/>
                          </a:solidFill>
                        </a:rPr>
                        <a:t>Y</a:t>
                      </a:r>
                      <a:r>
                        <a:rPr lang="tr-TR" sz="1800" b="1" dirty="0" err="1">
                          <a:solidFill>
                            <a:srgbClr val="FFFFFF"/>
                          </a:solidFill>
                        </a:rPr>
                        <a:t>ear</a:t>
                      </a:r>
                      <a:endParaRPr sz="1800" dirty="0">
                        <a:latin typeface="Calibri"/>
                        <a:cs typeface="Calibri"/>
                      </a:endParaRPr>
                    </a:p>
                  </a:txBody>
                  <a:tcPr marL="0" marR="0" marT="31115" marB="0"/>
                </a:tc>
                <a:tc>
                  <a:txBody>
                    <a:bodyPr/>
                    <a:lstStyle/>
                    <a:p>
                      <a:pPr marL="568325" algn="ctr">
                        <a:lnSpc>
                          <a:spcPct val="100000"/>
                        </a:lnSpc>
                        <a:spcBef>
                          <a:spcPts val="245"/>
                        </a:spcBef>
                      </a:pPr>
                      <a:r>
                        <a:rPr lang="tr-TR" sz="1800" b="1" spc="-5" dirty="0" err="1">
                          <a:solidFill>
                            <a:srgbClr val="FFFFFF"/>
                          </a:solidFill>
                        </a:rPr>
                        <a:t>Number</a:t>
                      </a:r>
                      <a:r>
                        <a:rPr lang="tr-TR" sz="1800" b="1" spc="-5" dirty="0">
                          <a:solidFill>
                            <a:srgbClr val="FFFFFF"/>
                          </a:solidFill>
                        </a:rPr>
                        <a:t> of </a:t>
                      </a:r>
                      <a:r>
                        <a:rPr lang="tr-TR" sz="1800" b="1" spc="-5" dirty="0" err="1">
                          <a:solidFill>
                            <a:srgbClr val="FFFFFF"/>
                          </a:solidFill>
                        </a:rPr>
                        <a:t>Quotas</a:t>
                      </a:r>
                      <a:endParaRPr sz="1800" dirty="0">
                        <a:latin typeface="Calibri"/>
                        <a:cs typeface="Calibri"/>
                      </a:endParaRPr>
                    </a:p>
                  </a:txBody>
                  <a:tcPr marL="0" marR="0" marT="31115" marB="0"/>
                </a:tc>
                <a:tc>
                  <a:txBody>
                    <a:bodyPr/>
                    <a:lstStyle/>
                    <a:p>
                      <a:pPr marL="361315" algn="ctr">
                        <a:lnSpc>
                          <a:spcPct val="100000"/>
                        </a:lnSpc>
                        <a:spcBef>
                          <a:spcPts val="245"/>
                        </a:spcBef>
                      </a:pPr>
                      <a:r>
                        <a:rPr lang="tr-TR" sz="1800" b="1" spc="-5" dirty="0" err="1">
                          <a:solidFill>
                            <a:srgbClr val="FFFFFF"/>
                          </a:solidFill>
                        </a:rPr>
                        <a:t>Number</a:t>
                      </a:r>
                      <a:r>
                        <a:rPr lang="tr-TR" sz="1800" b="1" spc="-5" dirty="0">
                          <a:solidFill>
                            <a:srgbClr val="FFFFFF"/>
                          </a:solidFill>
                        </a:rPr>
                        <a:t> of </a:t>
                      </a:r>
                      <a:r>
                        <a:rPr lang="tr-TR" sz="1800" b="1" spc="-5" dirty="0" err="1">
                          <a:solidFill>
                            <a:srgbClr val="FFFFFF"/>
                          </a:solidFill>
                        </a:rPr>
                        <a:t>Students</a:t>
                      </a:r>
                      <a:r>
                        <a:rPr lang="tr-TR" sz="1800" b="1" spc="-5" dirty="0">
                          <a:solidFill>
                            <a:srgbClr val="FFFFFF"/>
                          </a:solidFill>
                        </a:rPr>
                        <a:t> </a:t>
                      </a:r>
                      <a:r>
                        <a:rPr lang="tr-TR" sz="1800" b="1" spc="-5" dirty="0" err="1">
                          <a:solidFill>
                            <a:srgbClr val="FFFFFF"/>
                          </a:solidFill>
                        </a:rPr>
                        <a:t>Enrolled</a:t>
                      </a:r>
                      <a:endParaRPr sz="1800" dirty="0">
                        <a:latin typeface="Calibri"/>
                        <a:cs typeface="Calibri"/>
                      </a:endParaRPr>
                    </a:p>
                  </a:txBody>
                  <a:tcPr marL="0" marR="0" marT="31115" marB="0"/>
                </a:tc>
                <a:tc>
                  <a:txBody>
                    <a:bodyPr/>
                    <a:lstStyle/>
                    <a:p>
                      <a:pPr marL="339090" algn="ctr">
                        <a:lnSpc>
                          <a:spcPct val="100000"/>
                        </a:lnSpc>
                        <a:spcBef>
                          <a:spcPts val="245"/>
                        </a:spcBef>
                      </a:pPr>
                      <a:r>
                        <a:rPr lang="tr-TR" sz="1800" b="1" dirty="0" err="1">
                          <a:solidFill>
                            <a:srgbClr val="FFFFFF"/>
                          </a:solidFill>
                        </a:rPr>
                        <a:t>Occupancy</a:t>
                      </a:r>
                      <a:r>
                        <a:rPr lang="tr-TR" sz="1800" b="1" dirty="0">
                          <a:solidFill>
                            <a:srgbClr val="FFFFFF"/>
                          </a:solidFill>
                        </a:rPr>
                        <a:t> Rate</a:t>
                      </a:r>
                      <a:endParaRPr sz="1800" dirty="0">
                        <a:latin typeface="Calibri"/>
                        <a:cs typeface="Calibri"/>
                      </a:endParaRPr>
                    </a:p>
                  </a:txBody>
                  <a:tcPr marL="0" marR="0" marT="31115" marB="0"/>
                </a:tc>
                <a:extLst>
                  <a:ext uri="{0D108BD9-81ED-4DB2-BD59-A6C34878D82A}">
                    <a16:rowId xmlns:a16="http://schemas.microsoft.com/office/drawing/2014/main" val="10000"/>
                  </a:ext>
                </a:extLst>
              </a:tr>
              <a:tr h="442976">
                <a:tc>
                  <a:txBody>
                    <a:bodyPr/>
                    <a:lstStyle/>
                    <a:p>
                      <a:pPr marL="91440" algn="ctr">
                        <a:lnSpc>
                          <a:spcPct val="100000"/>
                        </a:lnSpc>
                        <a:spcBef>
                          <a:spcPts val="245"/>
                        </a:spcBef>
                      </a:pPr>
                      <a:r>
                        <a:rPr lang="tr-TR" sz="1800" dirty="0">
                          <a:latin typeface="Calibri"/>
                          <a:cs typeface="Calibri"/>
                        </a:rPr>
                        <a:t>2023</a:t>
                      </a:r>
                      <a:endParaRPr lang="en-US" sz="1800" dirty="0">
                        <a:latin typeface="Calibri"/>
                        <a:cs typeface="Calibri"/>
                      </a:endParaRPr>
                    </a:p>
                  </a:txBody>
                  <a:tcPr marL="0" marR="0" marT="31115" marB="0"/>
                </a:tc>
                <a:tc>
                  <a:txBody>
                    <a:bodyPr/>
                    <a:lstStyle/>
                    <a:p>
                      <a:pPr marL="568325" algn="ctr">
                        <a:lnSpc>
                          <a:spcPct val="100000"/>
                        </a:lnSpc>
                        <a:spcBef>
                          <a:spcPts val="245"/>
                        </a:spcBef>
                      </a:pPr>
                      <a:r>
                        <a:rPr lang="tr-TR" sz="1800" dirty="0">
                          <a:latin typeface="Calibri"/>
                          <a:cs typeface="Calibri"/>
                        </a:rPr>
                        <a:t>70</a:t>
                      </a:r>
                      <a:endParaRPr sz="1800" dirty="0">
                        <a:latin typeface="Calibri"/>
                        <a:cs typeface="Calibri"/>
                      </a:endParaRPr>
                    </a:p>
                  </a:txBody>
                  <a:tcPr marL="0" marR="0" marT="31115" marB="0"/>
                </a:tc>
                <a:tc>
                  <a:txBody>
                    <a:bodyPr/>
                    <a:lstStyle/>
                    <a:p>
                      <a:pPr marL="361315" algn="ctr">
                        <a:lnSpc>
                          <a:spcPct val="100000"/>
                        </a:lnSpc>
                        <a:spcBef>
                          <a:spcPts val="245"/>
                        </a:spcBef>
                      </a:pPr>
                      <a:r>
                        <a:rPr lang="tr-TR" sz="1800" dirty="0">
                          <a:latin typeface="Calibri"/>
                          <a:cs typeface="Calibri"/>
                        </a:rPr>
                        <a:t>70</a:t>
                      </a:r>
                      <a:endParaRPr sz="1800" dirty="0">
                        <a:latin typeface="Calibri"/>
                        <a:cs typeface="Calibri"/>
                      </a:endParaRPr>
                    </a:p>
                  </a:txBody>
                  <a:tcPr marL="0" marR="0" marT="31115" marB="0"/>
                </a:tc>
                <a:tc>
                  <a:txBody>
                    <a:bodyPr/>
                    <a:lstStyle/>
                    <a:p>
                      <a:pPr marL="339090" marR="0" lvl="0" indent="0" algn="ctr" defTabSz="914400" rtl="0" eaLnBrk="1" fontAlgn="auto" latinLnBrk="0" hangingPunct="1">
                        <a:lnSpc>
                          <a:spcPct val="100000"/>
                        </a:lnSpc>
                        <a:spcBef>
                          <a:spcPts val="245"/>
                        </a:spcBef>
                        <a:spcAft>
                          <a:spcPts val="0"/>
                        </a:spcAft>
                        <a:buClrTx/>
                        <a:buSzTx/>
                        <a:buFontTx/>
                        <a:buNone/>
                        <a:tabLst/>
                        <a:defRPr/>
                      </a:pPr>
                      <a:r>
                        <a:rPr lang="tr-TR" sz="1800" dirty="0"/>
                        <a:t>%100</a:t>
                      </a:r>
                    </a:p>
                  </a:txBody>
                  <a:tcPr marL="0" marR="0" marT="31115" marB="0"/>
                </a:tc>
                <a:extLst>
                  <a:ext uri="{0D108BD9-81ED-4DB2-BD59-A6C34878D82A}">
                    <a16:rowId xmlns:a16="http://schemas.microsoft.com/office/drawing/2014/main" val="3474433111"/>
                  </a:ext>
                </a:extLst>
              </a:tr>
              <a:tr h="442976">
                <a:tc>
                  <a:txBody>
                    <a:bodyPr/>
                    <a:lstStyle/>
                    <a:p>
                      <a:pPr marL="91440" algn="ctr">
                        <a:lnSpc>
                          <a:spcPct val="100000"/>
                        </a:lnSpc>
                        <a:spcBef>
                          <a:spcPts val="245"/>
                        </a:spcBef>
                      </a:pPr>
                      <a:r>
                        <a:rPr lang="en-US" sz="1800" spc="-5" dirty="0"/>
                        <a:t>2022</a:t>
                      </a:r>
                      <a:endParaRPr lang="en-US" sz="1800" dirty="0">
                        <a:latin typeface="Calibri"/>
                        <a:cs typeface="Calibri"/>
                      </a:endParaRPr>
                    </a:p>
                  </a:txBody>
                  <a:tcPr marL="0" marR="0" marT="31115" marB="0"/>
                </a:tc>
                <a:tc>
                  <a:txBody>
                    <a:bodyPr/>
                    <a:lstStyle/>
                    <a:p>
                      <a:pPr marL="568325" algn="ctr">
                        <a:lnSpc>
                          <a:spcPct val="100000"/>
                        </a:lnSpc>
                        <a:spcBef>
                          <a:spcPts val="245"/>
                        </a:spcBef>
                      </a:pPr>
                      <a:r>
                        <a:rPr sz="1800" spc="-5" dirty="0"/>
                        <a:t>60</a:t>
                      </a:r>
                      <a:endParaRPr sz="1800" dirty="0">
                        <a:latin typeface="Calibri"/>
                        <a:cs typeface="Calibri"/>
                      </a:endParaRPr>
                    </a:p>
                  </a:txBody>
                  <a:tcPr marL="0" marR="0" marT="31115" marB="0"/>
                </a:tc>
                <a:tc>
                  <a:txBody>
                    <a:bodyPr/>
                    <a:lstStyle/>
                    <a:p>
                      <a:pPr marL="361315" algn="ctr">
                        <a:lnSpc>
                          <a:spcPct val="100000"/>
                        </a:lnSpc>
                        <a:spcBef>
                          <a:spcPts val="245"/>
                        </a:spcBef>
                      </a:pPr>
                      <a:r>
                        <a:rPr sz="1800" spc="-5" dirty="0"/>
                        <a:t>60</a:t>
                      </a:r>
                      <a:endParaRPr sz="1800" dirty="0">
                        <a:latin typeface="Calibri"/>
                        <a:cs typeface="Calibri"/>
                      </a:endParaRPr>
                    </a:p>
                  </a:txBody>
                  <a:tcPr marL="0" marR="0" marT="31115" marB="0"/>
                </a:tc>
                <a:tc>
                  <a:txBody>
                    <a:bodyPr/>
                    <a:lstStyle/>
                    <a:p>
                      <a:pPr marL="339090" algn="ctr">
                        <a:lnSpc>
                          <a:spcPct val="100000"/>
                        </a:lnSpc>
                        <a:spcBef>
                          <a:spcPts val="245"/>
                        </a:spcBef>
                      </a:pPr>
                      <a:r>
                        <a:rPr sz="1800" dirty="0"/>
                        <a:t>%100</a:t>
                      </a:r>
                      <a:endParaRPr lang="tr-TR" sz="1800" dirty="0"/>
                    </a:p>
                  </a:txBody>
                  <a:tcPr marL="0" marR="0" marT="31115" marB="0"/>
                </a:tc>
                <a:extLst>
                  <a:ext uri="{0D108BD9-81ED-4DB2-BD59-A6C34878D82A}">
                    <a16:rowId xmlns:a16="http://schemas.microsoft.com/office/drawing/2014/main" val="10001"/>
                  </a:ext>
                </a:extLst>
              </a:tr>
              <a:tr h="443001">
                <a:tc>
                  <a:txBody>
                    <a:bodyPr/>
                    <a:lstStyle/>
                    <a:p>
                      <a:pPr marL="91440" algn="ctr">
                        <a:lnSpc>
                          <a:spcPct val="100000"/>
                        </a:lnSpc>
                        <a:spcBef>
                          <a:spcPts val="245"/>
                        </a:spcBef>
                      </a:pPr>
                      <a:r>
                        <a:rPr lang="en-US" sz="1800" spc="-5" dirty="0"/>
                        <a:t>2021</a:t>
                      </a:r>
                      <a:endParaRPr lang="en-US" sz="1800" dirty="0">
                        <a:latin typeface="Calibri"/>
                        <a:cs typeface="Calibri"/>
                      </a:endParaRPr>
                    </a:p>
                  </a:txBody>
                  <a:tcPr marL="0" marR="0" marT="31115" marB="0"/>
                </a:tc>
                <a:tc>
                  <a:txBody>
                    <a:bodyPr/>
                    <a:lstStyle/>
                    <a:p>
                      <a:pPr marL="568325" algn="ctr">
                        <a:lnSpc>
                          <a:spcPct val="100000"/>
                        </a:lnSpc>
                        <a:spcBef>
                          <a:spcPts val="245"/>
                        </a:spcBef>
                      </a:pPr>
                      <a:r>
                        <a:rPr sz="1800" spc="-5" dirty="0"/>
                        <a:t>60</a:t>
                      </a:r>
                      <a:endParaRPr sz="1800" dirty="0">
                        <a:latin typeface="Calibri"/>
                        <a:cs typeface="Calibri"/>
                      </a:endParaRPr>
                    </a:p>
                  </a:txBody>
                  <a:tcPr marL="0" marR="0" marT="31115" marB="0"/>
                </a:tc>
                <a:tc>
                  <a:txBody>
                    <a:bodyPr/>
                    <a:lstStyle/>
                    <a:p>
                      <a:pPr marL="361315" algn="ctr">
                        <a:lnSpc>
                          <a:spcPct val="100000"/>
                        </a:lnSpc>
                        <a:spcBef>
                          <a:spcPts val="245"/>
                        </a:spcBef>
                      </a:pPr>
                      <a:r>
                        <a:rPr sz="1800" spc="-5" dirty="0"/>
                        <a:t>60</a:t>
                      </a:r>
                      <a:endParaRPr sz="1800">
                        <a:latin typeface="Calibri"/>
                        <a:cs typeface="Calibri"/>
                      </a:endParaRPr>
                    </a:p>
                  </a:txBody>
                  <a:tcPr marL="0" marR="0" marT="31115" marB="0"/>
                </a:tc>
                <a:tc>
                  <a:txBody>
                    <a:bodyPr/>
                    <a:lstStyle/>
                    <a:p>
                      <a:pPr marL="339090" algn="ctr">
                        <a:lnSpc>
                          <a:spcPct val="100000"/>
                        </a:lnSpc>
                        <a:spcBef>
                          <a:spcPts val="245"/>
                        </a:spcBef>
                      </a:pPr>
                      <a:r>
                        <a:rPr sz="1800" dirty="0"/>
                        <a:t>%100</a:t>
                      </a:r>
                      <a:endParaRPr lang="en-US" sz="1800" dirty="0">
                        <a:latin typeface="Calibri"/>
                        <a:cs typeface="Calibri"/>
                      </a:endParaRPr>
                    </a:p>
                  </a:txBody>
                  <a:tcPr marL="0" marR="0" marT="31115" marB="0"/>
                </a:tc>
                <a:extLst>
                  <a:ext uri="{0D108BD9-81ED-4DB2-BD59-A6C34878D82A}">
                    <a16:rowId xmlns:a16="http://schemas.microsoft.com/office/drawing/2014/main" val="10002"/>
                  </a:ext>
                </a:extLst>
              </a:tr>
              <a:tr h="442950">
                <a:tc>
                  <a:txBody>
                    <a:bodyPr/>
                    <a:lstStyle/>
                    <a:p>
                      <a:pPr marL="91440" algn="ctr">
                        <a:lnSpc>
                          <a:spcPct val="100000"/>
                        </a:lnSpc>
                        <a:spcBef>
                          <a:spcPts val="245"/>
                        </a:spcBef>
                      </a:pPr>
                      <a:r>
                        <a:rPr sz="1800" spc="-5" dirty="0"/>
                        <a:t>2020</a:t>
                      </a:r>
                      <a:endParaRPr sz="1800">
                        <a:latin typeface="Calibri"/>
                        <a:cs typeface="Calibri"/>
                      </a:endParaRPr>
                    </a:p>
                  </a:txBody>
                  <a:tcPr marL="0" marR="0" marT="31115" marB="0"/>
                </a:tc>
                <a:tc>
                  <a:txBody>
                    <a:bodyPr/>
                    <a:lstStyle/>
                    <a:p>
                      <a:pPr marL="568325" algn="ctr">
                        <a:lnSpc>
                          <a:spcPct val="100000"/>
                        </a:lnSpc>
                        <a:spcBef>
                          <a:spcPts val="245"/>
                        </a:spcBef>
                      </a:pPr>
                      <a:r>
                        <a:rPr sz="1800" spc="-5" dirty="0"/>
                        <a:t>60</a:t>
                      </a:r>
                      <a:endParaRPr sz="1800" dirty="0">
                        <a:latin typeface="Calibri"/>
                        <a:cs typeface="Calibri"/>
                      </a:endParaRPr>
                    </a:p>
                  </a:txBody>
                  <a:tcPr marL="0" marR="0" marT="31115" marB="0"/>
                </a:tc>
                <a:tc>
                  <a:txBody>
                    <a:bodyPr/>
                    <a:lstStyle/>
                    <a:p>
                      <a:pPr marL="361315" algn="ctr">
                        <a:lnSpc>
                          <a:spcPct val="100000"/>
                        </a:lnSpc>
                        <a:spcBef>
                          <a:spcPts val="245"/>
                        </a:spcBef>
                      </a:pPr>
                      <a:r>
                        <a:rPr sz="1800" spc="-5" dirty="0"/>
                        <a:t>60</a:t>
                      </a:r>
                      <a:endParaRPr sz="1800">
                        <a:latin typeface="Calibri"/>
                        <a:cs typeface="Calibri"/>
                      </a:endParaRPr>
                    </a:p>
                  </a:txBody>
                  <a:tcPr marL="0" marR="0" marT="31115" marB="0"/>
                </a:tc>
                <a:tc>
                  <a:txBody>
                    <a:bodyPr/>
                    <a:lstStyle/>
                    <a:p>
                      <a:pPr marL="339090" algn="ctr">
                        <a:lnSpc>
                          <a:spcPct val="100000"/>
                        </a:lnSpc>
                        <a:spcBef>
                          <a:spcPts val="245"/>
                        </a:spcBef>
                      </a:pPr>
                      <a:r>
                        <a:rPr sz="1800" spc="-5" dirty="0"/>
                        <a:t>%100</a:t>
                      </a:r>
                      <a:endParaRPr sz="1800">
                        <a:latin typeface="Calibri"/>
                        <a:cs typeface="Calibri"/>
                      </a:endParaRPr>
                    </a:p>
                  </a:txBody>
                  <a:tcPr marL="0" marR="0" marT="31115" marB="0"/>
                </a:tc>
                <a:extLst>
                  <a:ext uri="{0D108BD9-81ED-4DB2-BD59-A6C34878D82A}">
                    <a16:rowId xmlns:a16="http://schemas.microsoft.com/office/drawing/2014/main" val="10003"/>
                  </a:ext>
                </a:extLst>
              </a:tr>
              <a:tr h="442950">
                <a:tc>
                  <a:txBody>
                    <a:bodyPr/>
                    <a:lstStyle/>
                    <a:p>
                      <a:pPr marL="91440" algn="ctr">
                        <a:lnSpc>
                          <a:spcPct val="100000"/>
                        </a:lnSpc>
                        <a:spcBef>
                          <a:spcPts val="245"/>
                        </a:spcBef>
                      </a:pPr>
                      <a:r>
                        <a:rPr sz="1800" spc="-5" dirty="0"/>
                        <a:t>2019</a:t>
                      </a:r>
                      <a:endParaRPr sz="1800" dirty="0">
                        <a:latin typeface="Calibri"/>
                        <a:cs typeface="Calibri"/>
                      </a:endParaRPr>
                    </a:p>
                  </a:txBody>
                  <a:tcPr marL="0" marR="0" marT="31115" marB="0"/>
                </a:tc>
                <a:tc>
                  <a:txBody>
                    <a:bodyPr/>
                    <a:lstStyle/>
                    <a:p>
                      <a:pPr marL="568325" algn="ctr">
                        <a:lnSpc>
                          <a:spcPct val="100000"/>
                        </a:lnSpc>
                        <a:spcBef>
                          <a:spcPts val="245"/>
                        </a:spcBef>
                      </a:pPr>
                      <a:r>
                        <a:rPr sz="1800" spc="-5" dirty="0"/>
                        <a:t>30</a:t>
                      </a:r>
                      <a:endParaRPr sz="1800">
                        <a:latin typeface="Calibri"/>
                        <a:cs typeface="Calibri"/>
                      </a:endParaRPr>
                    </a:p>
                  </a:txBody>
                  <a:tcPr marL="0" marR="0" marT="31115" marB="0"/>
                </a:tc>
                <a:tc>
                  <a:txBody>
                    <a:bodyPr/>
                    <a:lstStyle/>
                    <a:p>
                      <a:pPr marL="361315" algn="ctr">
                        <a:lnSpc>
                          <a:spcPct val="100000"/>
                        </a:lnSpc>
                        <a:spcBef>
                          <a:spcPts val="245"/>
                        </a:spcBef>
                      </a:pPr>
                      <a:r>
                        <a:rPr sz="1800" spc="-5" dirty="0"/>
                        <a:t>30</a:t>
                      </a:r>
                      <a:endParaRPr sz="1800">
                        <a:latin typeface="Calibri"/>
                        <a:cs typeface="Calibri"/>
                      </a:endParaRPr>
                    </a:p>
                  </a:txBody>
                  <a:tcPr marL="0" marR="0" marT="31115" marB="0"/>
                </a:tc>
                <a:tc>
                  <a:txBody>
                    <a:bodyPr/>
                    <a:lstStyle/>
                    <a:p>
                      <a:pPr marL="339090" algn="ctr">
                        <a:lnSpc>
                          <a:spcPct val="100000"/>
                        </a:lnSpc>
                        <a:spcBef>
                          <a:spcPts val="245"/>
                        </a:spcBef>
                      </a:pPr>
                      <a:r>
                        <a:rPr sz="1800" dirty="0"/>
                        <a:t>%100</a:t>
                      </a:r>
                      <a:endParaRPr sz="1800" dirty="0">
                        <a:latin typeface="Calibri"/>
                        <a:cs typeface="Calibri"/>
                      </a:endParaRPr>
                    </a:p>
                  </a:txBody>
                  <a:tcPr marL="0" marR="0" marT="31115" marB="0"/>
                </a:tc>
                <a:extLst>
                  <a:ext uri="{0D108BD9-81ED-4DB2-BD59-A6C34878D82A}">
                    <a16:rowId xmlns:a16="http://schemas.microsoft.com/office/drawing/2014/main" val="3020150219"/>
                  </a:ext>
                </a:extLst>
              </a:tr>
            </a:tbl>
          </a:graphicData>
        </a:graphic>
      </p:graphicFrame>
    </p:spTree>
    <p:extLst>
      <p:ext uri="{BB962C8B-B14F-4D97-AF65-F5344CB8AC3E}">
        <p14:creationId xmlns:p14="http://schemas.microsoft.com/office/powerpoint/2010/main" val="83583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874643" y="821636"/>
            <a:ext cx="11064829" cy="538609"/>
          </a:xfrm>
          <a:prstGeom prst="rect">
            <a:avLst/>
          </a:prstGeom>
          <a:noFill/>
        </p:spPr>
        <p:txBody>
          <a:bodyPr wrap="square" rtlCol="0">
            <a:spAutoFit/>
          </a:bodyPr>
          <a:lstStyle/>
          <a:p>
            <a:r>
              <a:rPr lang="tr-TR" sz="2900" dirty="0" err="1">
                <a:solidFill>
                  <a:schemeClr val="accent1">
                    <a:lumMod val="50000"/>
                  </a:schemeClr>
                </a:solidFill>
                <a:latin typeface="Roboto" pitchFamily="2" charset="0"/>
                <a:ea typeface="Roboto" pitchFamily="2" charset="0"/>
              </a:rPr>
              <a:t>Our</a:t>
            </a:r>
            <a:r>
              <a:rPr lang="tr-TR" sz="2900" dirty="0">
                <a:solidFill>
                  <a:schemeClr val="accent1">
                    <a:lumMod val="50000"/>
                  </a:schemeClr>
                </a:solidFill>
                <a:latin typeface="Roboto" pitchFamily="2" charset="0"/>
                <a:ea typeface="Roboto" pitchFamily="2" charset="0"/>
              </a:rPr>
              <a:t> </a:t>
            </a:r>
            <a:r>
              <a:rPr lang="tr-TR" sz="2900" dirty="0" err="1">
                <a:solidFill>
                  <a:schemeClr val="accent1">
                    <a:lumMod val="50000"/>
                  </a:schemeClr>
                </a:solidFill>
                <a:latin typeface="Roboto" pitchFamily="2" charset="0"/>
                <a:ea typeface="Roboto" pitchFamily="2" charset="0"/>
              </a:rPr>
              <a:t>Possibilities</a:t>
            </a:r>
            <a:endParaRPr lang="tr-TR" sz="2900" dirty="0">
              <a:solidFill>
                <a:schemeClr val="accent1">
                  <a:lumMod val="50000"/>
                </a:schemeClr>
              </a:solidFill>
              <a:latin typeface="Roboto" pitchFamily="2" charset="0"/>
              <a:ea typeface="Roboto" pitchFamily="2" charset="0"/>
            </a:endParaRPr>
          </a:p>
        </p:txBody>
      </p:sp>
      <p:pic>
        <p:nvPicPr>
          <p:cNvPr id="14" name="Resim 13">
            <a:extLst>
              <a:ext uri="{FF2B5EF4-FFF2-40B4-BE49-F238E27FC236}">
                <a16:creationId xmlns:a16="http://schemas.microsoft.com/office/drawing/2014/main" id="{D2F221EE-5063-42E9-82A1-08178F7211E3}"/>
              </a:ext>
            </a:extLst>
          </p:cNvPr>
          <p:cNvPicPr>
            <a:picLocks noChangeAspect="1"/>
          </p:cNvPicPr>
          <p:nvPr/>
        </p:nvPicPr>
        <p:blipFill>
          <a:blip r:embed="rId2">
            <a:duotone>
              <a:prstClr val="black"/>
              <a:schemeClr val="accent1">
                <a:tint val="45000"/>
                <a:satMod val="400000"/>
              </a:schemeClr>
            </a:duotone>
          </a:blip>
          <a:stretch>
            <a:fillRect/>
          </a:stretch>
        </p:blipFill>
        <p:spPr>
          <a:xfrm>
            <a:off x="252527" y="998532"/>
            <a:ext cx="508863" cy="508863"/>
          </a:xfrm>
          <a:prstGeom prst="rect">
            <a:avLst/>
          </a:prstGeom>
        </p:spPr>
      </p:pic>
      <p:sp>
        <p:nvSpPr>
          <p:cNvPr id="15" name="Metin kutusu 14"/>
          <p:cNvSpPr txBox="1"/>
          <p:nvPr/>
        </p:nvSpPr>
        <p:spPr>
          <a:xfrm>
            <a:off x="996073" y="2136338"/>
            <a:ext cx="6708593" cy="33701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err="1">
                <a:latin typeface="Roboto" pitchFamily="2" charset="0"/>
                <a:ea typeface="Roboto" pitchFamily="2" charset="0"/>
              </a:rPr>
              <a:t>Undergraduate</a:t>
            </a:r>
            <a:r>
              <a:rPr lang="tr-TR" dirty="0">
                <a:latin typeface="Roboto" pitchFamily="2" charset="0"/>
                <a:ea typeface="Roboto" pitchFamily="2" charset="0"/>
              </a:rPr>
              <a:t> </a:t>
            </a:r>
            <a:r>
              <a:rPr lang="tr-TR" dirty="0" err="1">
                <a:latin typeface="Roboto" pitchFamily="2" charset="0"/>
                <a:ea typeface="Roboto" pitchFamily="2" charset="0"/>
              </a:rPr>
              <a:t>and</a:t>
            </a:r>
            <a:r>
              <a:rPr lang="tr-TR" dirty="0">
                <a:latin typeface="Roboto" pitchFamily="2" charset="0"/>
                <a:ea typeface="Roboto" pitchFamily="2" charset="0"/>
              </a:rPr>
              <a:t> </a:t>
            </a:r>
            <a:r>
              <a:rPr lang="tr-TR" dirty="0" err="1">
                <a:latin typeface="Roboto" pitchFamily="2" charset="0"/>
                <a:ea typeface="Roboto" pitchFamily="2" charset="0"/>
              </a:rPr>
              <a:t>Graduate</a:t>
            </a:r>
            <a:r>
              <a:rPr lang="tr-TR" dirty="0">
                <a:latin typeface="Roboto" pitchFamily="2" charset="0"/>
                <a:ea typeface="Roboto" pitchFamily="2" charset="0"/>
              </a:rPr>
              <a:t> </a:t>
            </a:r>
            <a:r>
              <a:rPr lang="tr-TR" dirty="0" err="1">
                <a:latin typeface="Roboto" pitchFamily="2" charset="0"/>
                <a:ea typeface="Roboto" pitchFamily="2" charset="0"/>
              </a:rPr>
              <a:t>Education</a:t>
            </a:r>
            <a:r>
              <a:rPr lang="tr-TR" dirty="0">
                <a:latin typeface="Roboto" pitchFamily="2" charset="0"/>
                <a:ea typeface="Roboto" pitchFamily="2" charset="0"/>
              </a:rPr>
              <a:t> </a:t>
            </a:r>
            <a:r>
              <a:rPr lang="tr-TR" dirty="0" err="1">
                <a:latin typeface="Roboto" pitchFamily="2" charset="0"/>
                <a:ea typeface="Roboto" pitchFamily="2" charset="0"/>
              </a:rPr>
              <a:t>Opportunities</a:t>
            </a:r>
            <a:endParaRPr lang="tr-TR" dirty="0">
              <a:latin typeface="Roboto" pitchFamily="2" charset="0"/>
              <a:ea typeface="Roboto" pitchFamily="2" charset="0"/>
            </a:endParaRPr>
          </a:p>
          <a:p>
            <a:pPr marL="285750" indent="-285750">
              <a:lnSpc>
                <a:spcPct val="150000"/>
              </a:lnSpc>
              <a:buFont typeface="Arial" panose="020B0604020202020204" pitchFamily="34" charset="0"/>
              <a:buChar char="•"/>
            </a:pPr>
            <a:r>
              <a:rPr lang="tr-TR" dirty="0" err="1">
                <a:latin typeface="Roboto" pitchFamily="2" charset="0"/>
                <a:ea typeface="Roboto" pitchFamily="2" charset="0"/>
              </a:rPr>
              <a:t>Double</a:t>
            </a:r>
            <a:r>
              <a:rPr lang="tr-TR" dirty="0">
                <a:latin typeface="Roboto" pitchFamily="2" charset="0"/>
                <a:ea typeface="Roboto" pitchFamily="2" charset="0"/>
              </a:rPr>
              <a:t> </a:t>
            </a:r>
            <a:r>
              <a:rPr lang="tr-TR" dirty="0" err="1">
                <a:latin typeface="Roboto" pitchFamily="2" charset="0"/>
                <a:ea typeface="Roboto" pitchFamily="2" charset="0"/>
              </a:rPr>
              <a:t>Major</a:t>
            </a:r>
            <a:r>
              <a:rPr lang="tr-TR" dirty="0">
                <a:latin typeface="Roboto" pitchFamily="2" charset="0"/>
                <a:ea typeface="Roboto" pitchFamily="2" charset="0"/>
              </a:rPr>
              <a:t> Program</a:t>
            </a:r>
          </a:p>
          <a:p>
            <a:pPr marL="285750" indent="-285750">
              <a:lnSpc>
                <a:spcPct val="150000"/>
              </a:lnSpc>
              <a:buFont typeface="Arial" panose="020B0604020202020204" pitchFamily="34" charset="0"/>
              <a:buChar char="•"/>
            </a:pPr>
            <a:r>
              <a:rPr lang="tr-TR" dirty="0" err="1">
                <a:latin typeface="Roboto" pitchFamily="2" charset="0"/>
                <a:ea typeface="Roboto" pitchFamily="2" charset="0"/>
              </a:rPr>
              <a:t>Student</a:t>
            </a:r>
            <a:r>
              <a:rPr lang="tr-TR" dirty="0">
                <a:latin typeface="Roboto" pitchFamily="2" charset="0"/>
                <a:ea typeface="Roboto" pitchFamily="2" charset="0"/>
              </a:rPr>
              <a:t> Exchange Programs</a:t>
            </a:r>
          </a:p>
          <a:p>
            <a:pPr marL="285750" indent="-285750">
              <a:lnSpc>
                <a:spcPct val="150000"/>
              </a:lnSpc>
              <a:buFont typeface="Arial" panose="020B0604020202020204" pitchFamily="34" charset="0"/>
              <a:buChar char="•"/>
            </a:pPr>
            <a:r>
              <a:rPr lang="tr-TR" dirty="0">
                <a:latin typeface="Roboto" pitchFamily="2" charset="0"/>
                <a:ea typeface="Roboto" pitchFamily="2" charset="0"/>
              </a:rPr>
              <a:t>Professional </a:t>
            </a:r>
            <a:r>
              <a:rPr lang="tr-TR" dirty="0" err="1">
                <a:latin typeface="Roboto" pitchFamily="2" charset="0"/>
                <a:ea typeface="Roboto" pitchFamily="2" charset="0"/>
              </a:rPr>
              <a:t>Experience</a:t>
            </a:r>
            <a:r>
              <a:rPr lang="tr-TR" dirty="0">
                <a:latin typeface="Roboto" pitchFamily="2" charset="0"/>
                <a:ea typeface="Roboto" pitchFamily="2" charset="0"/>
              </a:rPr>
              <a:t> Programs</a:t>
            </a:r>
          </a:p>
          <a:p>
            <a:pPr marL="285750" indent="-285750">
              <a:lnSpc>
                <a:spcPct val="150000"/>
              </a:lnSpc>
              <a:buFont typeface="Arial" panose="020B0604020202020204" pitchFamily="34" charset="0"/>
              <a:buChar char="•"/>
            </a:pPr>
            <a:r>
              <a:rPr lang="tr-TR" dirty="0" err="1">
                <a:latin typeface="Roboto" pitchFamily="2" charset="0"/>
                <a:ea typeface="Roboto" pitchFamily="2" charset="0"/>
              </a:rPr>
              <a:t>Student</a:t>
            </a:r>
            <a:r>
              <a:rPr lang="tr-TR" dirty="0">
                <a:latin typeface="Roboto" pitchFamily="2" charset="0"/>
                <a:ea typeface="Roboto" pitchFamily="2" charset="0"/>
              </a:rPr>
              <a:t> </a:t>
            </a:r>
            <a:r>
              <a:rPr lang="tr-TR" dirty="0" err="1">
                <a:latin typeface="Roboto" pitchFamily="2" charset="0"/>
                <a:ea typeface="Roboto" pitchFamily="2" charset="0"/>
              </a:rPr>
              <a:t>Societies</a:t>
            </a:r>
            <a:r>
              <a:rPr lang="tr-TR" dirty="0">
                <a:latin typeface="Roboto" pitchFamily="2" charset="0"/>
                <a:ea typeface="Roboto" pitchFamily="2" charset="0"/>
              </a:rPr>
              <a:t> </a:t>
            </a:r>
            <a:r>
              <a:rPr lang="tr-TR" dirty="0" err="1">
                <a:latin typeface="Roboto" pitchFamily="2" charset="0"/>
                <a:ea typeface="Roboto" pitchFamily="2" charset="0"/>
              </a:rPr>
              <a:t>Activities</a:t>
            </a:r>
            <a:endParaRPr lang="tr-TR" dirty="0">
              <a:latin typeface="Roboto" pitchFamily="2" charset="0"/>
              <a:ea typeface="Roboto" pitchFamily="2" charset="0"/>
            </a:endParaRPr>
          </a:p>
          <a:p>
            <a:pPr marL="285750" indent="-285750">
              <a:lnSpc>
                <a:spcPct val="150000"/>
              </a:lnSpc>
              <a:buFont typeface="Arial" panose="020B0604020202020204" pitchFamily="34" charset="0"/>
              <a:buChar char="•"/>
            </a:pPr>
            <a:r>
              <a:rPr lang="tr-TR" dirty="0">
                <a:latin typeface="Roboto" pitchFamily="2" charset="0"/>
                <a:ea typeface="Roboto" pitchFamily="2" charset="0"/>
              </a:rPr>
              <a:t>Modern </a:t>
            </a:r>
            <a:r>
              <a:rPr lang="tr-TR" dirty="0" err="1">
                <a:latin typeface="Roboto" pitchFamily="2" charset="0"/>
                <a:ea typeface="Roboto" pitchFamily="2" charset="0"/>
              </a:rPr>
              <a:t>Classrooms</a:t>
            </a:r>
            <a:r>
              <a:rPr lang="tr-TR" dirty="0">
                <a:latin typeface="Roboto" pitchFamily="2" charset="0"/>
                <a:ea typeface="Roboto" pitchFamily="2" charset="0"/>
              </a:rPr>
              <a:t> </a:t>
            </a:r>
            <a:r>
              <a:rPr lang="tr-TR" dirty="0" err="1">
                <a:latin typeface="Roboto" pitchFamily="2" charset="0"/>
                <a:ea typeface="Roboto" pitchFamily="2" charset="0"/>
              </a:rPr>
              <a:t>and</a:t>
            </a:r>
            <a:r>
              <a:rPr lang="tr-TR" dirty="0">
                <a:latin typeface="Roboto" pitchFamily="2" charset="0"/>
                <a:ea typeface="Roboto" pitchFamily="2" charset="0"/>
              </a:rPr>
              <a:t> </a:t>
            </a:r>
            <a:r>
              <a:rPr lang="tr-TR" dirty="0" err="1">
                <a:latin typeface="Roboto" pitchFamily="2" charset="0"/>
                <a:ea typeface="Roboto" pitchFamily="2" charset="0"/>
              </a:rPr>
              <a:t>Laboratories</a:t>
            </a:r>
            <a:endParaRPr lang="tr-TR" dirty="0">
              <a:latin typeface="Roboto" pitchFamily="2" charset="0"/>
              <a:ea typeface="Roboto" pitchFamily="2" charset="0"/>
            </a:endParaRPr>
          </a:p>
          <a:p>
            <a:pPr marL="285750" indent="-285750">
              <a:lnSpc>
                <a:spcPct val="150000"/>
              </a:lnSpc>
              <a:buFont typeface="Arial" panose="020B0604020202020204" pitchFamily="34" charset="0"/>
              <a:buChar char="•"/>
            </a:pPr>
            <a:r>
              <a:rPr lang="tr-TR" dirty="0" err="1">
                <a:latin typeface="Roboto" pitchFamily="2" charset="0"/>
                <a:ea typeface="Roboto" pitchFamily="2" charset="0"/>
              </a:rPr>
              <a:t>Studies</a:t>
            </a:r>
            <a:r>
              <a:rPr lang="tr-TR" dirty="0">
                <a:latin typeface="Roboto" pitchFamily="2" charset="0"/>
                <a:ea typeface="Roboto" pitchFamily="2" charset="0"/>
              </a:rPr>
              <a:t> in </a:t>
            </a:r>
            <a:r>
              <a:rPr lang="tr-TR" dirty="0" err="1">
                <a:latin typeface="Roboto" pitchFamily="2" charset="0"/>
                <a:ea typeface="Roboto" pitchFamily="2" charset="0"/>
              </a:rPr>
              <a:t>the</a:t>
            </a:r>
            <a:r>
              <a:rPr lang="tr-TR" dirty="0">
                <a:latin typeface="Roboto" pitchFamily="2" charset="0"/>
                <a:ea typeface="Roboto" pitchFamily="2" charset="0"/>
              </a:rPr>
              <a:t> </a:t>
            </a:r>
            <a:r>
              <a:rPr lang="tr-TR" dirty="0" err="1">
                <a:latin typeface="Roboto" pitchFamily="2" charset="0"/>
                <a:ea typeface="Roboto" pitchFamily="2" charset="0"/>
              </a:rPr>
              <a:t>Field</a:t>
            </a:r>
            <a:r>
              <a:rPr lang="tr-TR" dirty="0">
                <a:latin typeface="Roboto" pitchFamily="2" charset="0"/>
                <a:ea typeface="Roboto" pitchFamily="2" charset="0"/>
              </a:rPr>
              <a:t> of </a:t>
            </a:r>
            <a:r>
              <a:rPr lang="tr-TR" dirty="0" err="1">
                <a:latin typeface="Roboto" pitchFamily="2" charset="0"/>
                <a:ea typeface="Roboto" pitchFamily="2" charset="0"/>
              </a:rPr>
              <a:t>Artificial</a:t>
            </a:r>
            <a:r>
              <a:rPr lang="tr-TR" dirty="0">
                <a:latin typeface="Roboto" pitchFamily="2" charset="0"/>
                <a:ea typeface="Roboto" pitchFamily="2" charset="0"/>
              </a:rPr>
              <a:t> </a:t>
            </a:r>
            <a:r>
              <a:rPr lang="tr-TR" dirty="0" err="1">
                <a:latin typeface="Roboto" pitchFamily="2" charset="0"/>
                <a:ea typeface="Roboto" pitchFamily="2" charset="0"/>
              </a:rPr>
              <a:t>Intelligence</a:t>
            </a:r>
            <a:endParaRPr lang="tr-TR" dirty="0">
              <a:latin typeface="Roboto" pitchFamily="2" charset="0"/>
              <a:ea typeface="Roboto" pitchFamily="2" charset="0"/>
            </a:endParaRPr>
          </a:p>
          <a:p>
            <a:pPr marL="285750" indent="-285750">
              <a:lnSpc>
                <a:spcPct val="150000"/>
              </a:lnSpc>
              <a:buFont typeface="Arial" panose="020B0604020202020204" pitchFamily="34" charset="0"/>
              <a:buChar char="•"/>
            </a:pPr>
            <a:r>
              <a:rPr lang="tr-TR" dirty="0">
                <a:latin typeface="Roboto" pitchFamily="2" charset="0"/>
                <a:ea typeface="Roboto" pitchFamily="2" charset="0"/>
              </a:rPr>
              <a:t>Project </a:t>
            </a:r>
            <a:r>
              <a:rPr lang="tr-TR" dirty="0" err="1">
                <a:latin typeface="Roboto" pitchFamily="2" charset="0"/>
                <a:ea typeface="Roboto" pitchFamily="2" charset="0"/>
              </a:rPr>
              <a:t>Based</a:t>
            </a:r>
            <a:r>
              <a:rPr lang="tr-TR" dirty="0">
                <a:latin typeface="Roboto" pitchFamily="2" charset="0"/>
                <a:ea typeface="Roboto" pitchFamily="2" charset="0"/>
              </a:rPr>
              <a:t> </a:t>
            </a:r>
            <a:r>
              <a:rPr lang="tr-TR" dirty="0" err="1">
                <a:latin typeface="Roboto" pitchFamily="2" charset="0"/>
                <a:ea typeface="Roboto" pitchFamily="2" charset="0"/>
              </a:rPr>
              <a:t>Education</a:t>
            </a:r>
            <a:r>
              <a:rPr lang="tr-TR" dirty="0">
                <a:latin typeface="Roboto" pitchFamily="2" charset="0"/>
                <a:ea typeface="Roboto" pitchFamily="2" charset="0"/>
              </a:rPr>
              <a:t> (Tübitak, </a:t>
            </a:r>
            <a:r>
              <a:rPr lang="tr-TR" dirty="0" err="1">
                <a:latin typeface="Roboto" pitchFamily="2" charset="0"/>
                <a:ea typeface="Roboto" pitchFamily="2" charset="0"/>
              </a:rPr>
              <a:t>Teydeb</a:t>
            </a:r>
            <a:r>
              <a:rPr lang="tr-TR" dirty="0">
                <a:latin typeface="Roboto" pitchFamily="2" charset="0"/>
                <a:ea typeface="Roboto" pitchFamily="2" charset="0"/>
              </a:rPr>
              <a:t>, </a:t>
            </a:r>
            <a:r>
              <a:rPr lang="tr-TR" dirty="0" err="1">
                <a:latin typeface="Roboto" pitchFamily="2" charset="0"/>
                <a:ea typeface="Roboto" pitchFamily="2" charset="0"/>
              </a:rPr>
              <a:t>Ardeb</a:t>
            </a:r>
            <a:r>
              <a:rPr lang="tr-TR" dirty="0">
                <a:latin typeface="Roboto" pitchFamily="2" charset="0"/>
                <a:ea typeface="Roboto" pitchFamily="2" charset="0"/>
              </a:rPr>
              <a:t>, </a:t>
            </a:r>
            <a:r>
              <a:rPr lang="tr-TR" dirty="0" err="1">
                <a:latin typeface="Roboto" pitchFamily="2" charset="0"/>
                <a:ea typeface="Roboto" pitchFamily="2" charset="0"/>
              </a:rPr>
              <a:t>Teknofest</a:t>
            </a:r>
            <a:r>
              <a:rPr lang="tr-TR" dirty="0">
                <a:latin typeface="Roboto" pitchFamily="2" charset="0"/>
                <a:ea typeface="Roboto" pitchFamily="2" charset="0"/>
              </a:rPr>
              <a:t>)</a:t>
            </a:r>
          </a:p>
        </p:txBody>
      </p:sp>
      <p:pic>
        <p:nvPicPr>
          <p:cNvPr id="4" name="Resim 3">
            <a:extLst>
              <a:ext uri="{FF2B5EF4-FFF2-40B4-BE49-F238E27FC236}">
                <a16:creationId xmlns:a16="http://schemas.microsoft.com/office/drawing/2014/main" id="{F15C49C0-65CC-5EC7-6D34-377724080B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1259504" y="5394699"/>
            <a:ext cx="905745" cy="312177"/>
          </a:xfrm>
          <a:prstGeom prst="rect">
            <a:avLst/>
          </a:prstGeom>
        </p:spPr>
      </p:pic>
    </p:spTree>
    <p:extLst>
      <p:ext uri="{BB962C8B-B14F-4D97-AF65-F5344CB8AC3E}">
        <p14:creationId xmlns:p14="http://schemas.microsoft.com/office/powerpoint/2010/main" val="18890859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639</Words>
  <Application>Microsoft Office PowerPoint</Application>
  <PresentationFormat>Geniş ekran</PresentationFormat>
  <Paragraphs>104</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Arial MT</vt:lpstr>
      <vt:lpstr>Calibri</vt:lpstr>
      <vt:lpstr>Calibri Light</vt:lpstr>
      <vt:lpstr>Roboto</vt:lpstr>
      <vt:lpstr>Office Teması</vt:lpstr>
      <vt:lpstr>PowerPoint Sunusu</vt:lpstr>
      <vt:lpstr>History</vt:lpstr>
      <vt:lpstr>PowerPoint Sunusu</vt:lpstr>
      <vt:lpstr>PowerPoint Sunusu</vt:lpstr>
      <vt:lpstr>PowerPoint Sunusu</vt:lpstr>
      <vt:lpstr>PowerPoint Sunusu</vt:lpstr>
      <vt:lpstr>PowerPoint Sunusu</vt:lpstr>
      <vt:lpstr>PowerPoint Sunusu</vt:lpstr>
      <vt:lpstr>PowerPoint Sunusu</vt:lpstr>
      <vt:lpstr>Technological and Physical Resource Analysis of the Department</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Oya Cansu Demirkale</dc:creator>
  <cp:lastModifiedBy>İlker GÜR</cp:lastModifiedBy>
  <cp:revision>122</cp:revision>
  <dcterms:created xsi:type="dcterms:W3CDTF">2022-02-03T19:47:36Z</dcterms:created>
  <dcterms:modified xsi:type="dcterms:W3CDTF">2024-04-12T18:33:43Z</dcterms:modified>
</cp:coreProperties>
</file>